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 id="2147483697" r:id="rId2"/>
    <p:sldMasterId id="2147483726" r:id="rId3"/>
  </p:sldMasterIdLst>
  <p:notesMasterIdLst>
    <p:notesMasterId r:id="rId14"/>
  </p:notesMasterIdLst>
  <p:sldIdLst>
    <p:sldId id="2147479862" r:id="rId4"/>
    <p:sldId id="2147479860" r:id="rId5"/>
    <p:sldId id="2147469924" r:id="rId6"/>
    <p:sldId id="2147468967" r:id="rId7"/>
    <p:sldId id="2147479858" r:id="rId8"/>
    <p:sldId id="2147468965" r:id="rId9"/>
    <p:sldId id="2147468966" r:id="rId10"/>
    <p:sldId id="2147479859" r:id="rId11"/>
    <p:sldId id="2147479861" r:id="rId12"/>
    <p:sldId id="214747985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C3ECE1-18F2-49B5-A05F-C9B21E52D796}">
          <p14:sldIdLst>
            <p14:sldId id="2147479862"/>
          </p14:sldIdLst>
        </p14:section>
        <p14:section name="Market Benefit" id="{3A659003-EE2D-4E2B-BC20-138F7A5185D2}">
          <p14:sldIdLst>
            <p14:sldId id="2147479860"/>
            <p14:sldId id="2147469924"/>
          </p14:sldIdLst>
        </p14:section>
        <p14:section name="Solution Introduction" id="{C3191FB3-4AC4-4136-978A-26331A2067E3}">
          <p14:sldIdLst>
            <p14:sldId id="2147468967"/>
            <p14:sldId id="2147479858"/>
          </p14:sldIdLst>
        </p14:section>
        <p14:section name="Workshop Details" id="{ED005A7E-F5A8-4389-971C-C4BC844064FE}">
          <p14:sldIdLst>
            <p14:sldId id="2147468965"/>
            <p14:sldId id="2147468966"/>
            <p14:sldId id="2147479859"/>
          </p14:sldIdLst>
        </p14:section>
        <p14:section name="Closing" id="{3B243332-CF44-41BA-A857-33EBC9FDE6D1}">
          <p14:sldIdLst>
            <p14:sldId id="2147479861"/>
            <p14:sldId id="21474798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2D9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94660"/>
  </p:normalViewPr>
  <p:slideViewPr>
    <p:cSldViewPr snapToGrid="0">
      <p:cViewPr varScale="1">
        <p:scale>
          <a:sx n="98" d="100"/>
          <a:sy n="98" d="100"/>
        </p:scale>
        <p:origin x="36"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presProps" Target="pres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9E4FD-9A53-4C30-A04C-375DD9E67233}"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en-US"/>
        </a:p>
      </dgm:t>
    </dgm:pt>
    <dgm:pt modelId="{DC9668ED-7D07-4DD2-8C8D-9AAFDB2FD238}">
      <dgm:prSet custT="1"/>
      <dgm:spPr/>
      <dgm:t>
        <a:bodyPr/>
        <a:lstStyle/>
        <a:p>
          <a:r>
            <a:rPr lang="en-US" sz="1400" b="0" i="0"/>
            <a:t>Smart and Multilingual Search Engine: Provides links and answers to search queries, improving the search experience for customers and employees.</a:t>
          </a:r>
          <a:endParaRPr lang="en-US" sz="1400" dirty="0"/>
        </a:p>
      </dgm:t>
    </dgm:pt>
    <dgm:pt modelId="{51116858-F332-4518-866D-C83C1D349074}" type="parTrans" cxnId="{CA7F30AF-5DA2-4C2E-8ADD-849A6F3D6A4A}">
      <dgm:prSet/>
      <dgm:spPr/>
      <dgm:t>
        <a:bodyPr/>
        <a:lstStyle/>
        <a:p>
          <a:endParaRPr lang="en-US"/>
        </a:p>
      </dgm:t>
    </dgm:pt>
    <dgm:pt modelId="{F7BAC965-1FA0-4351-9662-15E6E56293AE}" type="sibTrans" cxnId="{CA7F30AF-5DA2-4C2E-8ADD-849A6F3D6A4A}">
      <dgm:prSet/>
      <dgm:spPr/>
      <dgm:t>
        <a:bodyPr/>
        <a:lstStyle/>
        <a:p>
          <a:endParaRPr lang="en-US"/>
        </a:p>
      </dgm:t>
    </dgm:pt>
    <dgm:pt modelId="{048CE6F1-BE13-4E18-A9AC-2A56603BBF5F}">
      <dgm:prSet/>
      <dgm:spPr/>
      <dgm:t>
        <a:bodyPr/>
        <a:lstStyle/>
        <a:p>
          <a:pPr>
            <a:buFont typeface="Arial" panose="020B0604020202020204" pitchFamily="34" charset="0"/>
            <a:buChar char="•"/>
          </a:pPr>
          <a:r>
            <a:rPr lang="en-US" b="0" i="0"/>
            <a:t>Simplifies AI Implementation: Solves 80% of use cases for companies, without requiring retraining or hosting models.</a:t>
          </a:r>
        </a:p>
      </dgm:t>
    </dgm:pt>
    <dgm:pt modelId="{F0A29F63-7E0E-43A6-BDF5-7EA2E3C81F49}" type="parTrans" cxnId="{AF2006BB-7435-40B0-BCC1-2554A360DA44}">
      <dgm:prSet/>
      <dgm:spPr/>
      <dgm:t>
        <a:bodyPr/>
        <a:lstStyle/>
        <a:p>
          <a:endParaRPr lang="en-US"/>
        </a:p>
      </dgm:t>
    </dgm:pt>
    <dgm:pt modelId="{FB2B377F-D56F-454C-B2AC-F0DBE817262F}" type="sibTrans" cxnId="{AF2006BB-7435-40B0-BCC1-2554A360DA44}">
      <dgm:prSet/>
      <dgm:spPr/>
      <dgm:t>
        <a:bodyPr/>
        <a:lstStyle/>
        <a:p>
          <a:endParaRPr lang="en-US"/>
        </a:p>
      </dgm:t>
    </dgm:pt>
    <dgm:pt modelId="{08C1A3E3-09D8-49FC-8E3D-3B66DE8F7536}">
      <dgm:prSet/>
      <dgm:spPr/>
      <dgm:t>
        <a:bodyPr/>
        <a:lstStyle/>
        <a:p>
          <a:pPr>
            <a:buFont typeface="Arial" panose="020B0604020202020204" pitchFamily="34" charset="0"/>
            <a:buChar char="•"/>
          </a:pPr>
          <a:r>
            <a:rPr lang="en-US" b="0" i="0"/>
            <a:t>Python Code Deployment: All Azure services and configurations can be deployed via Python code, making it customizable and easy to maintain.</a:t>
          </a:r>
        </a:p>
      </dgm:t>
    </dgm:pt>
    <dgm:pt modelId="{19465282-777E-4F48-8F6E-1587F1D47006}" type="parTrans" cxnId="{D7976158-B93C-43A4-9334-A6D28C577CA6}">
      <dgm:prSet/>
      <dgm:spPr/>
      <dgm:t>
        <a:bodyPr/>
        <a:lstStyle/>
        <a:p>
          <a:endParaRPr lang="en-US"/>
        </a:p>
      </dgm:t>
    </dgm:pt>
    <dgm:pt modelId="{C6136229-EC74-4355-AAB0-6063D4DAF55C}" type="sibTrans" cxnId="{D7976158-B93C-43A4-9334-A6D28C577CA6}">
      <dgm:prSet/>
      <dgm:spPr/>
      <dgm:t>
        <a:bodyPr/>
        <a:lstStyle/>
        <a:p>
          <a:endParaRPr lang="en-US"/>
        </a:p>
      </dgm:t>
    </dgm:pt>
    <dgm:pt modelId="{E8187A6F-A98B-40B7-A6FC-4EC9580A9395}">
      <dgm:prSet/>
      <dgm:spPr/>
      <dgm:t>
        <a:bodyPr/>
        <a:lstStyle/>
        <a:p>
          <a:pPr>
            <a:buFont typeface="Arial" panose="020B0604020202020204" pitchFamily="34" charset="0"/>
            <a:buChar char="•"/>
          </a:pPr>
          <a:r>
            <a:rPr lang="en-US" b="0" i="0"/>
            <a:t>Enriched Search Results: Uses Azure Cognitive Services to improve the accuracy of search results, detecting languages, OCR images, and recognizing entities.</a:t>
          </a:r>
        </a:p>
      </dgm:t>
    </dgm:pt>
    <dgm:pt modelId="{0AE76BF1-2CAB-4A13-9D2F-1A33C9BC0B4B}" type="parTrans" cxnId="{CF973459-C4B5-44C5-A668-D2A06256C841}">
      <dgm:prSet/>
      <dgm:spPr/>
      <dgm:t>
        <a:bodyPr/>
        <a:lstStyle/>
        <a:p>
          <a:endParaRPr lang="en-US"/>
        </a:p>
      </dgm:t>
    </dgm:pt>
    <dgm:pt modelId="{D9CDAD14-086C-42A0-9614-D15F9DFCA072}" type="sibTrans" cxnId="{CF973459-C4B5-44C5-A668-D2A06256C841}">
      <dgm:prSet/>
      <dgm:spPr/>
      <dgm:t>
        <a:bodyPr/>
        <a:lstStyle/>
        <a:p>
          <a:endParaRPr lang="en-US"/>
        </a:p>
      </dgm:t>
    </dgm:pt>
    <dgm:pt modelId="{6249C82E-223C-4598-82F5-8A76E7CC4FBD}">
      <dgm:prSet/>
      <dgm:spPr/>
      <dgm:t>
        <a:bodyPr/>
        <a:lstStyle/>
        <a:p>
          <a:pPr>
            <a:buFont typeface="Arial" panose="020B0604020202020204" pitchFamily="34" charset="0"/>
            <a:buChar char="•"/>
          </a:pPr>
          <a:r>
            <a:rPr lang="en-US" b="0" i="0"/>
            <a:t>Streamlined Search Process: Uses LangChain as a wrapper for interacting with Azure OpenAI, vector stores, and constructing prompts.</a:t>
          </a:r>
        </a:p>
      </dgm:t>
    </dgm:pt>
    <dgm:pt modelId="{7B7479E5-3C7D-487A-A212-FF2F7D398547}" type="parTrans" cxnId="{BEEE166C-E888-4032-9201-CA6F694B9B5E}">
      <dgm:prSet/>
      <dgm:spPr/>
      <dgm:t>
        <a:bodyPr/>
        <a:lstStyle/>
        <a:p>
          <a:endParaRPr lang="en-US"/>
        </a:p>
      </dgm:t>
    </dgm:pt>
    <dgm:pt modelId="{5B6B0F6D-9D3B-46E5-8E0B-1E09AC3F2B0F}" type="sibTrans" cxnId="{BEEE166C-E888-4032-9201-CA6F694B9B5E}">
      <dgm:prSet/>
      <dgm:spPr/>
      <dgm:t>
        <a:bodyPr/>
        <a:lstStyle/>
        <a:p>
          <a:endParaRPr lang="en-US"/>
        </a:p>
      </dgm:t>
    </dgm:pt>
    <dgm:pt modelId="{7E670EDF-54A0-4416-A60F-3E50CF7E27B6}">
      <dgm:prSet/>
      <dgm:spPr/>
      <dgm:t>
        <a:bodyPr/>
        <a:lstStyle/>
        <a:p>
          <a:pPr>
            <a:buFont typeface="Arial" panose="020B0604020202020204" pitchFamily="34" charset="0"/>
            <a:buChar char="•"/>
          </a:pPr>
          <a:r>
            <a:rPr lang="en-US" b="0" i="0"/>
            <a:t>User-Friendly Interface: Uses Streamlit to build the web application in Python, providing an intuitive interface for customers and employees.</a:t>
          </a:r>
        </a:p>
      </dgm:t>
    </dgm:pt>
    <dgm:pt modelId="{93267BE4-BF69-4002-BBB9-A9C047ADCFCA}" type="parTrans" cxnId="{11392828-9D67-4F6C-B653-22FC83B382F1}">
      <dgm:prSet/>
      <dgm:spPr/>
      <dgm:t>
        <a:bodyPr/>
        <a:lstStyle/>
        <a:p>
          <a:endParaRPr lang="en-US"/>
        </a:p>
      </dgm:t>
    </dgm:pt>
    <dgm:pt modelId="{8706D3F7-DEAA-4E98-9E3C-D71AB4EB30DE}" type="sibTrans" cxnId="{11392828-9D67-4F6C-B653-22FC83B382F1}">
      <dgm:prSet/>
      <dgm:spPr/>
      <dgm:t>
        <a:bodyPr/>
        <a:lstStyle/>
        <a:p>
          <a:endParaRPr lang="en-US"/>
        </a:p>
      </dgm:t>
    </dgm:pt>
    <dgm:pt modelId="{163420B2-3DFB-4AF6-84A0-09AB50A4CEA5}">
      <dgm:prSet/>
      <dgm:spPr/>
      <dgm:t>
        <a:bodyPr/>
        <a:lstStyle/>
        <a:p>
          <a:pPr>
            <a:buFont typeface="Arial" panose="020B0604020202020204" pitchFamily="34" charset="0"/>
            <a:buChar char="•"/>
          </a:pPr>
          <a:r>
            <a:rPr lang="en-US" b="0" i="0"/>
            <a:t>Personalized Recommendations: Coming soon, the search engine will recommend new searches based on users' history, further improving the search experience.</a:t>
          </a:r>
        </a:p>
      </dgm:t>
    </dgm:pt>
    <dgm:pt modelId="{E592E4B4-ABD9-4DBF-AE05-CDCE70390680}" type="parTrans" cxnId="{F86BDE2C-620F-491D-800B-7AB6939C7021}">
      <dgm:prSet/>
      <dgm:spPr/>
      <dgm:t>
        <a:bodyPr/>
        <a:lstStyle/>
        <a:p>
          <a:endParaRPr lang="en-US"/>
        </a:p>
      </dgm:t>
    </dgm:pt>
    <dgm:pt modelId="{EF14FB50-448B-45F0-B8CF-31A65E896DA4}" type="sibTrans" cxnId="{F86BDE2C-620F-491D-800B-7AB6939C7021}">
      <dgm:prSet/>
      <dgm:spPr/>
      <dgm:t>
        <a:bodyPr/>
        <a:lstStyle/>
        <a:p>
          <a:endParaRPr lang="en-US"/>
        </a:p>
      </dgm:t>
    </dgm:pt>
    <dgm:pt modelId="{DBB82DCE-1029-4C20-A7BD-50AC6011F0E9}" type="pres">
      <dgm:prSet presAssocID="{1269E4FD-9A53-4C30-A04C-375DD9E67233}" presName="Name0" presStyleCnt="0">
        <dgm:presLayoutVars>
          <dgm:chMax val="7"/>
          <dgm:chPref val="7"/>
          <dgm:dir/>
        </dgm:presLayoutVars>
      </dgm:prSet>
      <dgm:spPr/>
    </dgm:pt>
    <dgm:pt modelId="{4BCE8670-B4EA-4F9B-B342-A938200962D6}" type="pres">
      <dgm:prSet presAssocID="{1269E4FD-9A53-4C30-A04C-375DD9E67233}" presName="Name1" presStyleCnt="0"/>
      <dgm:spPr/>
    </dgm:pt>
    <dgm:pt modelId="{1321C686-C29A-415D-8B24-22FD1C283051}" type="pres">
      <dgm:prSet presAssocID="{1269E4FD-9A53-4C30-A04C-375DD9E67233}" presName="cycle" presStyleCnt="0"/>
      <dgm:spPr/>
    </dgm:pt>
    <dgm:pt modelId="{A11D7F51-8794-447B-952B-2C1687E56187}" type="pres">
      <dgm:prSet presAssocID="{1269E4FD-9A53-4C30-A04C-375DD9E67233}" presName="srcNode" presStyleLbl="node1" presStyleIdx="0" presStyleCnt="7"/>
      <dgm:spPr/>
    </dgm:pt>
    <dgm:pt modelId="{8CC51418-B0AB-4865-A1CB-F79B17FEF9D0}" type="pres">
      <dgm:prSet presAssocID="{1269E4FD-9A53-4C30-A04C-375DD9E67233}" presName="conn" presStyleLbl="parChTrans1D2" presStyleIdx="0" presStyleCnt="1"/>
      <dgm:spPr/>
    </dgm:pt>
    <dgm:pt modelId="{E8B71BBB-A7DF-497C-B825-0E990707CFFC}" type="pres">
      <dgm:prSet presAssocID="{1269E4FD-9A53-4C30-A04C-375DD9E67233}" presName="extraNode" presStyleLbl="node1" presStyleIdx="0" presStyleCnt="7"/>
      <dgm:spPr/>
    </dgm:pt>
    <dgm:pt modelId="{04639FCC-CC0B-4EF9-AC53-D3F559438984}" type="pres">
      <dgm:prSet presAssocID="{1269E4FD-9A53-4C30-A04C-375DD9E67233}" presName="dstNode" presStyleLbl="node1" presStyleIdx="0" presStyleCnt="7"/>
      <dgm:spPr/>
    </dgm:pt>
    <dgm:pt modelId="{7AD04FAB-2C86-4685-A687-C8835A6714F4}" type="pres">
      <dgm:prSet presAssocID="{DC9668ED-7D07-4DD2-8C8D-9AAFDB2FD238}" presName="text_1" presStyleLbl="node1" presStyleIdx="0" presStyleCnt="7">
        <dgm:presLayoutVars>
          <dgm:bulletEnabled val="1"/>
        </dgm:presLayoutVars>
      </dgm:prSet>
      <dgm:spPr/>
    </dgm:pt>
    <dgm:pt modelId="{100CE4FF-3B0F-4F7C-B65B-32BCEFF2B13F}" type="pres">
      <dgm:prSet presAssocID="{DC9668ED-7D07-4DD2-8C8D-9AAFDB2FD238}" presName="accent_1" presStyleCnt="0"/>
      <dgm:spPr/>
    </dgm:pt>
    <dgm:pt modelId="{5A8EAAE5-47CD-441F-B2D5-D13D91E202FE}" type="pres">
      <dgm:prSet presAssocID="{DC9668ED-7D07-4DD2-8C8D-9AAFDB2FD238}" presName="accentRepeatNode" presStyleLbl="solidFgAcc1" presStyleIdx="0" presStyleCnt="7"/>
      <dgm:spPr/>
    </dgm:pt>
    <dgm:pt modelId="{44B8FC3E-C40C-4771-A227-AA31C007FB38}" type="pres">
      <dgm:prSet presAssocID="{048CE6F1-BE13-4E18-A9AC-2A56603BBF5F}" presName="text_2" presStyleLbl="node1" presStyleIdx="1" presStyleCnt="7">
        <dgm:presLayoutVars>
          <dgm:bulletEnabled val="1"/>
        </dgm:presLayoutVars>
      </dgm:prSet>
      <dgm:spPr/>
    </dgm:pt>
    <dgm:pt modelId="{0E161152-1BAC-45C8-A594-7A1B578583B1}" type="pres">
      <dgm:prSet presAssocID="{048CE6F1-BE13-4E18-A9AC-2A56603BBF5F}" presName="accent_2" presStyleCnt="0"/>
      <dgm:spPr/>
    </dgm:pt>
    <dgm:pt modelId="{4803DBC3-BFFB-4273-877A-F07EA3BA6202}" type="pres">
      <dgm:prSet presAssocID="{048CE6F1-BE13-4E18-A9AC-2A56603BBF5F}" presName="accentRepeatNode" presStyleLbl="solidFgAcc1" presStyleIdx="1" presStyleCnt="7"/>
      <dgm:spPr/>
    </dgm:pt>
    <dgm:pt modelId="{D097FD8D-208A-4283-9399-B5F60DB0F55B}" type="pres">
      <dgm:prSet presAssocID="{08C1A3E3-09D8-49FC-8E3D-3B66DE8F7536}" presName="text_3" presStyleLbl="node1" presStyleIdx="2" presStyleCnt="7">
        <dgm:presLayoutVars>
          <dgm:bulletEnabled val="1"/>
        </dgm:presLayoutVars>
      </dgm:prSet>
      <dgm:spPr/>
    </dgm:pt>
    <dgm:pt modelId="{3711A4FA-36E9-4266-838F-220DECA14ED5}" type="pres">
      <dgm:prSet presAssocID="{08C1A3E3-09D8-49FC-8E3D-3B66DE8F7536}" presName="accent_3" presStyleCnt="0"/>
      <dgm:spPr/>
    </dgm:pt>
    <dgm:pt modelId="{595DB7AB-F586-42DF-A1DA-1EF16C3F11F6}" type="pres">
      <dgm:prSet presAssocID="{08C1A3E3-09D8-49FC-8E3D-3B66DE8F7536}" presName="accentRepeatNode" presStyleLbl="solidFgAcc1" presStyleIdx="2" presStyleCnt="7"/>
      <dgm:spPr/>
    </dgm:pt>
    <dgm:pt modelId="{31CD6E68-7706-4EF2-B3F2-33FCFCD851F1}" type="pres">
      <dgm:prSet presAssocID="{E8187A6F-A98B-40B7-A6FC-4EC9580A9395}" presName="text_4" presStyleLbl="node1" presStyleIdx="3" presStyleCnt="7">
        <dgm:presLayoutVars>
          <dgm:bulletEnabled val="1"/>
        </dgm:presLayoutVars>
      </dgm:prSet>
      <dgm:spPr/>
    </dgm:pt>
    <dgm:pt modelId="{F608D2BF-304F-4493-9895-69AFFB624C17}" type="pres">
      <dgm:prSet presAssocID="{E8187A6F-A98B-40B7-A6FC-4EC9580A9395}" presName="accent_4" presStyleCnt="0"/>
      <dgm:spPr/>
    </dgm:pt>
    <dgm:pt modelId="{69C077D4-022D-44C7-B36E-98B884DEC46C}" type="pres">
      <dgm:prSet presAssocID="{E8187A6F-A98B-40B7-A6FC-4EC9580A9395}" presName="accentRepeatNode" presStyleLbl="solidFgAcc1" presStyleIdx="3" presStyleCnt="7"/>
      <dgm:spPr/>
    </dgm:pt>
    <dgm:pt modelId="{14CFC2D9-8956-4739-A2F3-B88270BB8D6D}" type="pres">
      <dgm:prSet presAssocID="{6249C82E-223C-4598-82F5-8A76E7CC4FBD}" presName="text_5" presStyleLbl="node1" presStyleIdx="4" presStyleCnt="7">
        <dgm:presLayoutVars>
          <dgm:bulletEnabled val="1"/>
        </dgm:presLayoutVars>
      </dgm:prSet>
      <dgm:spPr/>
    </dgm:pt>
    <dgm:pt modelId="{97F65294-F975-474E-BF22-3EF2B92F9A3C}" type="pres">
      <dgm:prSet presAssocID="{6249C82E-223C-4598-82F5-8A76E7CC4FBD}" presName="accent_5" presStyleCnt="0"/>
      <dgm:spPr/>
    </dgm:pt>
    <dgm:pt modelId="{C09EF7D3-8A24-430A-ACE4-43D01241D687}" type="pres">
      <dgm:prSet presAssocID="{6249C82E-223C-4598-82F5-8A76E7CC4FBD}" presName="accentRepeatNode" presStyleLbl="solidFgAcc1" presStyleIdx="4" presStyleCnt="7"/>
      <dgm:spPr/>
    </dgm:pt>
    <dgm:pt modelId="{D357DE6E-0FC7-4272-94D7-43B66268560A}" type="pres">
      <dgm:prSet presAssocID="{7E670EDF-54A0-4416-A60F-3E50CF7E27B6}" presName="text_6" presStyleLbl="node1" presStyleIdx="5" presStyleCnt="7">
        <dgm:presLayoutVars>
          <dgm:bulletEnabled val="1"/>
        </dgm:presLayoutVars>
      </dgm:prSet>
      <dgm:spPr/>
    </dgm:pt>
    <dgm:pt modelId="{6F19ADD0-5750-48CD-86FC-27A6F281FF97}" type="pres">
      <dgm:prSet presAssocID="{7E670EDF-54A0-4416-A60F-3E50CF7E27B6}" presName="accent_6" presStyleCnt="0"/>
      <dgm:spPr/>
    </dgm:pt>
    <dgm:pt modelId="{EAAEDD3D-F903-4114-B27F-4120CB9EBE48}" type="pres">
      <dgm:prSet presAssocID="{7E670EDF-54A0-4416-A60F-3E50CF7E27B6}" presName="accentRepeatNode" presStyleLbl="solidFgAcc1" presStyleIdx="5" presStyleCnt="7"/>
      <dgm:spPr/>
    </dgm:pt>
    <dgm:pt modelId="{0C23ADC6-FF5C-4AE9-902C-5D34DCB27164}" type="pres">
      <dgm:prSet presAssocID="{163420B2-3DFB-4AF6-84A0-09AB50A4CEA5}" presName="text_7" presStyleLbl="node1" presStyleIdx="6" presStyleCnt="7">
        <dgm:presLayoutVars>
          <dgm:bulletEnabled val="1"/>
        </dgm:presLayoutVars>
      </dgm:prSet>
      <dgm:spPr/>
    </dgm:pt>
    <dgm:pt modelId="{FC47D7B9-602C-4740-B378-4F11A6EE6AD4}" type="pres">
      <dgm:prSet presAssocID="{163420B2-3DFB-4AF6-84A0-09AB50A4CEA5}" presName="accent_7" presStyleCnt="0"/>
      <dgm:spPr/>
    </dgm:pt>
    <dgm:pt modelId="{C4AE3B8D-DB8B-467E-AB06-57F3D6572E8D}" type="pres">
      <dgm:prSet presAssocID="{163420B2-3DFB-4AF6-84A0-09AB50A4CEA5}" presName="accentRepeatNode" presStyleLbl="solidFgAcc1" presStyleIdx="6" presStyleCnt="7"/>
      <dgm:spPr/>
    </dgm:pt>
  </dgm:ptLst>
  <dgm:cxnLst>
    <dgm:cxn modelId="{09DA9602-5098-4D67-98A0-ADA50DE93CFF}" type="presOf" srcId="{7E670EDF-54A0-4416-A60F-3E50CF7E27B6}" destId="{D357DE6E-0FC7-4272-94D7-43B66268560A}" srcOrd="0" destOrd="0" presId="urn:microsoft.com/office/officeart/2008/layout/VerticalCurvedList"/>
    <dgm:cxn modelId="{08508E12-9BD8-45CD-8D7A-335314F6A25A}" type="presOf" srcId="{E8187A6F-A98B-40B7-A6FC-4EC9580A9395}" destId="{31CD6E68-7706-4EF2-B3F2-33FCFCD851F1}" srcOrd="0" destOrd="0" presId="urn:microsoft.com/office/officeart/2008/layout/VerticalCurvedList"/>
    <dgm:cxn modelId="{11392828-9D67-4F6C-B653-22FC83B382F1}" srcId="{1269E4FD-9A53-4C30-A04C-375DD9E67233}" destId="{7E670EDF-54A0-4416-A60F-3E50CF7E27B6}" srcOrd="5" destOrd="0" parTransId="{93267BE4-BF69-4002-BBB9-A9C047ADCFCA}" sibTransId="{8706D3F7-DEAA-4E98-9E3C-D71AB4EB30DE}"/>
    <dgm:cxn modelId="{04AEEC28-53DF-416E-8FAB-742EDC20B036}" type="presOf" srcId="{F7BAC965-1FA0-4351-9662-15E6E56293AE}" destId="{8CC51418-B0AB-4865-A1CB-F79B17FEF9D0}" srcOrd="0" destOrd="0" presId="urn:microsoft.com/office/officeart/2008/layout/VerticalCurvedList"/>
    <dgm:cxn modelId="{F86BDE2C-620F-491D-800B-7AB6939C7021}" srcId="{1269E4FD-9A53-4C30-A04C-375DD9E67233}" destId="{163420B2-3DFB-4AF6-84A0-09AB50A4CEA5}" srcOrd="6" destOrd="0" parTransId="{E592E4B4-ABD9-4DBF-AE05-CDCE70390680}" sibTransId="{EF14FB50-448B-45F0-B8CF-31A65E896DA4}"/>
    <dgm:cxn modelId="{F6CA6531-A29C-45E2-A090-68191981C2A4}" type="presOf" srcId="{048CE6F1-BE13-4E18-A9AC-2A56603BBF5F}" destId="{44B8FC3E-C40C-4771-A227-AA31C007FB38}" srcOrd="0" destOrd="0" presId="urn:microsoft.com/office/officeart/2008/layout/VerticalCurvedList"/>
    <dgm:cxn modelId="{BEEE166C-E888-4032-9201-CA6F694B9B5E}" srcId="{1269E4FD-9A53-4C30-A04C-375DD9E67233}" destId="{6249C82E-223C-4598-82F5-8A76E7CC4FBD}" srcOrd="4" destOrd="0" parTransId="{7B7479E5-3C7D-487A-A212-FF2F7D398547}" sibTransId="{5B6B0F6D-9D3B-46E5-8E0B-1E09AC3F2B0F}"/>
    <dgm:cxn modelId="{CD96E675-0DA1-4626-9E52-F7C12B870DDA}" type="presOf" srcId="{163420B2-3DFB-4AF6-84A0-09AB50A4CEA5}" destId="{0C23ADC6-FF5C-4AE9-902C-5D34DCB27164}" srcOrd="0" destOrd="0" presId="urn:microsoft.com/office/officeart/2008/layout/VerticalCurvedList"/>
    <dgm:cxn modelId="{D7976158-B93C-43A4-9334-A6D28C577CA6}" srcId="{1269E4FD-9A53-4C30-A04C-375DD9E67233}" destId="{08C1A3E3-09D8-49FC-8E3D-3B66DE8F7536}" srcOrd="2" destOrd="0" parTransId="{19465282-777E-4F48-8F6E-1587F1D47006}" sibTransId="{C6136229-EC74-4355-AAB0-6063D4DAF55C}"/>
    <dgm:cxn modelId="{CF973459-C4B5-44C5-A668-D2A06256C841}" srcId="{1269E4FD-9A53-4C30-A04C-375DD9E67233}" destId="{E8187A6F-A98B-40B7-A6FC-4EC9580A9395}" srcOrd="3" destOrd="0" parTransId="{0AE76BF1-2CAB-4A13-9D2F-1A33C9BC0B4B}" sibTransId="{D9CDAD14-086C-42A0-9614-D15F9DFCA072}"/>
    <dgm:cxn modelId="{CF3A96A9-410A-4EBC-8E7E-7E783C16849B}" type="presOf" srcId="{DC9668ED-7D07-4DD2-8C8D-9AAFDB2FD238}" destId="{7AD04FAB-2C86-4685-A687-C8835A6714F4}" srcOrd="0" destOrd="0" presId="urn:microsoft.com/office/officeart/2008/layout/VerticalCurvedList"/>
    <dgm:cxn modelId="{CA7F30AF-5DA2-4C2E-8ADD-849A6F3D6A4A}" srcId="{1269E4FD-9A53-4C30-A04C-375DD9E67233}" destId="{DC9668ED-7D07-4DD2-8C8D-9AAFDB2FD238}" srcOrd="0" destOrd="0" parTransId="{51116858-F332-4518-866D-C83C1D349074}" sibTransId="{F7BAC965-1FA0-4351-9662-15E6E56293AE}"/>
    <dgm:cxn modelId="{079C87B4-663D-4FC5-84C8-43CCAF66A87E}" type="presOf" srcId="{1269E4FD-9A53-4C30-A04C-375DD9E67233}" destId="{DBB82DCE-1029-4C20-A7BD-50AC6011F0E9}" srcOrd="0" destOrd="0" presId="urn:microsoft.com/office/officeart/2008/layout/VerticalCurvedList"/>
    <dgm:cxn modelId="{C007D9BA-CB9E-4857-A5D8-1C04E64AADCB}" type="presOf" srcId="{08C1A3E3-09D8-49FC-8E3D-3B66DE8F7536}" destId="{D097FD8D-208A-4283-9399-B5F60DB0F55B}" srcOrd="0" destOrd="0" presId="urn:microsoft.com/office/officeart/2008/layout/VerticalCurvedList"/>
    <dgm:cxn modelId="{AF2006BB-7435-40B0-BCC1-2554A360DA44}" srcId="{1269E4FD-9A53-4C30-A04C-375DD9E67233}" destId="{048CE6F1-BE13-4E18-A9AC-2A56603BBF5F}" srcOrd="1" destOrd="0" parTransId="{F0A29F63-7E0E-43A6-BDF5-7EA2E3C81F49}" sibTransId="{FB2B377F-D56F-454C-B2AC-F0DBE817262F}"/>
    <dgm:cxn modelId="{A6C2D9FC-5F38-4F71-8915-D540C241A0F1}" type="presOf" srcId="{6249C82E-223C-4598-82F5-8A76E7CC4FBD}" destId="{14CFC2D9-8956-4739-A2F3-B88270BB8D6D}" srcOrd="0" destOrd="0" presId="urn:microsoft.com/office/officeart/2008/layout/VerticalCurvedList"/>
    <dgm:cxn modelId="{55AD5DAC-A639-461B-85B4-BFF97523FFE4}" type="presParOf" srcId="{DBB82DCE-1029-4C20-A7BD-50AC6011F0E9}" destId="{4BCE8670-B4EA-4F9B-B342-A938200962D6}" srcOrd="0" destOrd="0" presId="urn:microsoft.com/office/officeart/2008/layout/VerticalCurvedList"/>
    <dgm:cxn modelId="{BB066B77-FDC0-4CF3-9FB9-40E67757E3AE}" type="presParOf" srcId="{4BCE8670-B4EA-4F9B-B342-A938200962D6}" destId="{1321C686-C29A-415D-8B24-22FD1C283051}" srcOrd="0" destOrd="0" presId="urn:microsoft.com/office/officeart/2008/layout/VerticalCurvedList"/>
    <dgm:cxn modelId="{B0BE6782-299B-4904-817F-C1A3D2346429}" type="presParOf" srcId="{1321C686-C29A-415D-8B24-22FD1C283051}" destId="{A11D7F51-8794-447B-952B-2C1687E56187}" srcOrd="0" destOrd="0" presId="urn:microsoft.com/office/officeart/2008/layout/VerticalCurvedList"/>
    <dgm:cxn modelId="{E07A6AE6-9F07-48C3-97F6-A69E139E4119}" type="presParOf" srcId="{1321C686-C29A-415D-8B24-22FD1C283051}" destId="{8CC51418-B0AB-4865-A1CB-F79B17FEF9D0}" srcOrd="1" destOrd="0" presId="urn:microsoft.com/office/officeart/2008/layout/VerticalCurvedList"/>
    <dgm:cxn modelId="{C7F5CE5A-6BBC-4443-A1D6-9245522616EB}" type="presParOf" srcId="{1321C686-C29A-415D-8B24-22FD1C283051}" destId="{E8B71BBB-A7DF-497C-B825-0E990707CFFC}" srcOrd="2" destOrd="0" presId="urn:microsoft.com/office/officeart/2008/layout/VerticalCurvedList"/>
    <dgm:cxn modelId="{FE039873-1B34-4E0F-A697-D5F35CEB2E67}" type="presParOf" srcId="{1321C686-C29A-415D-8B24-22FD1C283051}" destId="{04639FCC-CC0B-4EF9-AC53-D3F559438984}" srcOrd="3" destOrd="0" presId="urn:microsoft.com/office/officeart/2008/layout/VerticalCurvedList"/>
    <dgm:cxn modelId="{AD35BA82-CA6C-4F68-9729-23C872CFBB93}" type="presParOf" srcId="{4BCE8670-B4EA-4F9B-B342-A938200962D6}" destId="{7AD04FAB-2C86-4685-A687-C8835A6714F4}" srcOrd="1" destOrd="0" presId="urn:microsoft.com/office/officeart/2008/layout/VerticalCurvedList"/>
    <dgm:cxn modelId="{AE7AB4BA-8BD6-428C-B95D-1DA3814ED800}" type="presParOf" srcId="{4BCE8670-B4EA-4F9B-B342-A938200962D6}" destId="{100CE4FF-3B0F-4F7C-B65B-32BCEFF2B13F}" srcOrd="2" destOrd="0" presId="urn:microsoft.com/office/officeart/2008/layout/VerticalCurvedList"/>
    <dgm:cxn modelId="{C40BCBB5-678B-4914-94F2-AB6EBEEFBBAE}" type="presParOf" srcId="{100CE4FF-3B0F-4F7C-B65B-32BCEFF2B13F}" destId="{5A8EAAE5-47CD-441F-B2D5-D13D91E202FE}" srcOrd="0" destOrd="0" presId="urn:microsoft.com/office/officeart/2008/layout/VerticalCurvedList"/>
    <dgm:cxn modelId="{99108818-AC89-4BDD-8C17-C5516A469321}" type="presParOf" srcId="{4BCE8670-B4EA-4F9B-B342-A938200962D6}" destId="{44B8FC3E-C40C-4771-A227-AA31C007FB38}" srcOrd="3" destOrd="0" presId="urn:microsoft.com/office/officeart/2008/layout/VerticalCurvedList"/>
    <dgm:cxn modelId="{2AAF5DCB-DB35-415C-B199-EFEB36CB3B28}" type="presParOf" srcId="{4BCE8670-B4EA-4F9B-B342-A938200962D6}" destId="{0E161152-1BAC-45C8-A594-7A1B578583B1}" srcOrd="4" destOrd="0" presId="urn:microsoft.com/office/officeart/2008/layout/VerticalCurvedList"/>
    <dgm:cxn modelId="{EF941489-562C-45CE-90F0-B9371EC295C4}" type="presParOf" srcId="{0E161152-1BAC-45C8-A594-7A1B578583B1}" destId="{4803DBC3-BFFB-4273-877A-F07EA3BA6202}" srcOrd="0" destOrd="0" presId="urn:microsoft.com/office/officeart/2008/layout/VerticalCurvedList"/>
    <dgm:cxn modelId="{D7CD4007-9C86-4CCC-87C3-309A8C719781}" type="presParOf" srcId="{4BCE8670-B4EA-4F9B-B342-A938200962D6}" destId="{D097FD8D-208A-4283-9399-B5F60DB0F55B}" srcOrd="5" destOrd="0" presId="urn:microsoft.com/office/officeart/2008/layout/VerticalCurvedList"/>
    <dgm:cxn modelId="{3F6D66C6-748B-40FF-9E9B-2E78F1385D92}" type="presParOf" srcId="{4BCE8670-B4EA-4F9B-B342-A938200962D6}" destId="{3711A4FA-36E9-4266-838F-220DECA14ED5}" srcOrd="6" destOrd="0" presId="urn:microsoft.com/office/officeart/2008/layout/VerticalCurvedList"/>
    <dgm:cxn modelId="{A16659F6-39FC-4C6F-BFEE-70CC9ED1050B}" type="presParOf" srcId="{3711A4FA-36E9-4266-838F-220DECA14ED5}" destId="{595DB7AB-F586-42DF-A1DA-1EF16C3F11F6}" srcOrd="0" destOrd="0" presId="urn:microsoft.com/office/officeart/2008/layout/VerticalCurvedList"/>
    <dgm:cxn modelId="{64E6B168-0594-41D9-8EFA-44860469FBB6}" type="presParOf" srcId="{4BCE8670-B4EA-4F9B-B342-A938200962D6}" destId="{31CD6E68-7706-4EF2-B3F2-33FCFCD851F1}" srcOrd="7" destOrd="0" presId="urn:microsoft.com/office/officeart/2008/layout/VerticalCurvedList"/>
    <dgm:cxn modelId="{7D873143-7DC1-49B1-9ED7-CDA869D24466}" type="presParOf" srcId="{4BCE8670-B4EA-4F9B-B342-A938200962D6}" destId="{F608D2BF-304F-4493-9895-69AFFB624C17}" srcOrd="8" destOrd="0" presId="urn:microsoft.com/office/officeart/2008/layout/VerticalCurvedList"/>
    <dgm:cxn modelId="{DE338758-8C5B-458F-88AF-40C6EEB446FB}" type="presParOf" srcId="{F608D2BF-304F-4493-9895-69AFFB624C17}" destId="{69C077D4-022D-44C7-B36E-98B884DEC46C}" srcOrd="0" destOrd="0" presId="urn:microsoft.com/office/officeart/2008/layout/VerticalCurvedList"/>
    <dgm:cxn modelId="{0E19A8A6-2C3F-49CB-A491-8F403300F347}" type="presParOf" srcId="{4BCE8670-B4EA-4F9B-B342-A938200962D6}" destId="{14CFC2D9-8956-4739-A2F3-B88270BB8D6D}" srcOrd="9" destOrd="0" presId="urn:microsoft.com/office/officeart/2008/layout/VerticalCurvedList"/>
    <dgm:cxn modelId="{615A875F-96E3-4527-AF6B-D5A8E3416317}" type="presParOf" srcId="{4BCE8670-B4EA-4F9B-B342-A938200962D6}" destId="{97F65294-F975-474E-BF22-3EF2B92F9A3C}" srcOrd="10" destOrd="0" presId="urn:microsoft.com/office/officeart/2008/layout/VerticalCurvedList"/>
    <dgm:cxn modelId="{99FF4188-AE08-4952-87E6-6FBB6C4AFFE5}" type="presParOf" srcId="{97F65294-F975-474E-BF22-3EF2B92F9A3C}" destId="{C09EF7D3-8A24-430A-ACE4-43D01241D687}" srcOrd="0" destOrd="0" presId="urn:microsoft.com/office/officeart/2008/layout/VerticalCurvedList"/>
    <dgm:cxn modelId="{E8310877-3DC1-4BA0-8D81-24BD51DAACBD}" type="presParOf" srcId="{4BCE8670-B4EA-4F9B-B342-A938200962D6}" destId="{D357DE6E-0FC7-4272-94D7-43B66268560A}" srcOrd="11" destOrd="0" presId="urn:microsoft.com/office/officeart/2008/layout/VerticalCurvedList"/>
    <dgm:cxn modelId="{91A5AE45-D8C5-4ECF-9503-5A917228A461}" type="presParOf" srcId="{4BCE8670-B4EA-4F9B-B342-A938200962D6}" destId="{6F19ADD0-5750-48CD-86FC-27A6F281FF97}" srcOrd="12" destOrd="0" presId="urn:microsoft.com/office/officeart/2008/layout/VerticalCurvedList"/>
    <dgm:cxn modelId="{F5AA2E3B-543E-4E2D-A7E4-A5A5A5C303BA}" type="presParOf" srcId="{6F19ADD0-5750-48CD-86FC-27A6F281FF97}" destId="{EAAEDD3D-F903-4114-B27F-4120CB9EBE48}" srcOrd="0" destOrd="0" presId="urn:microsoft.com/office/officeart/2008/layout/VerticalCurvedList"/>
    <dgm:cxn modelId="{D3B02A45-02A0-4F4B-B3A6-F92C0E6DEDE3}" type="presParOf" srcId="{4BCE8670-B4EA-4F9B-B342-A938200962D6}" destId="{0C23ADC6-FF5C-4AE9-902C-5D34DCB27164}" srcOrd="13" destOrd="0" presId="urn:microsoft.com/office/officeart/2008/layout/VerticalCurvedList"/>
    <dgm:cxn modelId="{ED0A1141-2006-4306-925E-920EA59E5A53}" type="presParOf" srcId="{4BCE8670-B4EA-4F9B-B342-A938200962D6}" destId="{FC47D7B9-602C-4740-B378-4F11A6EE6AD4}" srcOrd="14" destOrd="0" presId="urn:microsoft.com/office/officeart/2008/layout/VerticalCurvedList"/>
    <dgm:cxn modelId="{65297B58-F4B0-4AA5-9C34-67FE8DF22F27}" type="presParOf" srcId="{FC47D7B9-602C-4740-B378-4F11A6EE6AD4}" destId="{C4AE3B8D-DB8B-467E-AB06-57F3D6572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51418-B0AB-4865-A1CB-F79B17FEF9D0}">
      <dsp:nvSpPr>
        <dsp:cNvPr id="0" name=""/>
        <dsp:cNvSpPr/>
      </dsp:nvSpPr>
      <dsp:spPr>
        <a:xfrm>
          <a:off x="-5758445" y="-881908"/>
          <a:ext cx="6859798" cy="6859798"/>
        </a:xfrm>
        <a:prstGeom prst="blockArc">
          <a:avLst>
            <a:gd name="adj1" fmla="val 18900000"/>
            <a:gd name="adj2" fmla="val 2700000"/>
            <a:gd name="adj3" fmla="val 315"/>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D04FAB-2C86-4685-A687-C8835A6714F4}">
      <dsp:nvSpPr>
        <dsp:cNvPr id="0" name=""/>
        <dsp:cNvSpPr/>
      </dsp:nvSpPr>
      <dsp:spPr>
        <a:xfrm>
          <a:off x="357483" y="231663"/>
          <a:ext cx="10593005" cy="463122"/>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5560" rIns="35560" bIns="35560" numCol="1" spcCol="1270" anchor="ctr" anchorCtr="0">
          <a:noAutofit/>
        </a:bodyPr>
        <a:lstStyle/>
        <a:p>
          <a:pPr marL="0" lvl="0" indent="0" algn="l" defTabSz="622300">
            <a:lnSpc>
              <a:spcPct val="90000"/>
            </a:lnSpc>
            <a:spcBef>
              <a:spcPct val="0"/>
            </a:spcBef>
            <a:spcAft>
              <a:spcPct val="35000"/>
            </a:spcAft>
            <a:buNone/>
          </a:pPr>
          <a:r>
            <a:rPr lang="en-US" sz="1400" b="0" i="0" kern="1200"/>
            <a:t>Smart and Multilingual Search Engine: Provides links and answers to search queries, improving the search experience for customers and employees.</a:t>
          </a:r>
          <a:endParaRPr lang="en-US" sz="1400" kern="1200" dirty="0"/>
        </a:p>
      </dsp:txBody>
      <dsp:txXfrm>
        <a:off x="357483" y="231663"/>
        <a:ext cx="10593005" cy="463122"/>
      </dsp:txXfrm>
    </dsp:sp>
    <dsp:sp modelId="{5A8EAAE5-47CD-441F-B2D5-D13D91E202FE}">
      <dsp:nvSpPr>
        <dsp:cNvPr id="0" name=""/>
        <dsp:cNvSpPr/>
      </dsp:nvSpPr>
      <dsp:spPr>
        <a:xfrm>
          <a:off x="68031" y="173772"/>
          <a:ext cx="578903" cy="578903"/>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B8FC3E-C40C-4771-A227-AA31C007FB38}">
      <dsp:nvSpPr>
        <dsp:cNvPr id="0" name=""/>
        <dsp:cNvSpPr/>
      </dsp:nvSpPr>
      <dsp:spPr>
        <a:xfrm>
          <a:off x="776882" y="926755"/>
          <a:ext cx="10173606"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Simplifies AI Implementation: Solves 80% of use cases for companies, without requiring retraining or hosting models.</a:t>
          </a:r>
        </a:p>
      </dsp:txBody>
      <dsp:txXfrm>
        <a:off x="776882" y="926755"/>
        <a:ext cx="10173606" cy="463122"/>
      </dsp:txXfrm>
    </dsp:sp>
    <dsp:sp modelId="{4803DBC3-BFFB-4273-877A-F07EA3BA6202}">
      <dsp:nvSpPr>
        <dsp:cNvPr id="0" name=""/>
        <dsp:cNvSpPr/>
      </dsp:nvSpPr>
      <dsp:spPr>
        <a:xfrm>
          <a:off x="487430" y="86886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 modelId="{D097FD8D-208A-4283-9399-B5F60DB0F55B}">
      <dsp:nvSpPr>
        <dsp:cNvPr id="0" name=""/>
        <dsp:cNvSpPr/>
      </dsp:nvSpPr>
      <dsp:spPr>
        <a:xfrm>
          <a:off x="1006711" y="1621337"/>
          <a:ext cx="9943777"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Python Code Deployment: All Azure services and configurations can be deployed via Python code, making it customizable and easy to maintain.</a:t>
          </a:r>
        </a:p>
      </dsp:txBody>
      <dsp:txXfrm>
        <a:off x="1006711" y="1621337"/>
        <a:ext cx="9943777" cy="463122"/>
      </dsp:txXfrm>
    </dsp:sp>
    <dsp:sp modelId="{595DB7AB-F586-42DF-A1DA-1EF16C3F11F6}">
      <dsp:nvSpPr>
        <dsp:cNvPr id="0" name=""/>
        <dsp:cNvSpPr/>
      </dsp:nvSpPr>
      <dsp:spPr>
        <a:xfrm>
          <a:off x="717259" y="1563446"/>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31CD6E68-7706-4EF2-B3F2-33FCFCD851F1}">
      <dsp:nvSpPr>
        <dsp:cNvPr id="0" name=""/>
        <dsp:cNvSpPr/>
      </dsp:nvSpPr>
      <dsp:spPr>
        <a:xfrm>
          <a:off x="1080093" y="2316429"/>
          <a:ext cx="9870395"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Enriched Search Results: Uses Azure Cognitive Services to improve the accuracy of search results, detecting languages, OCR images, and recognizing entities.</a:t>
          </a:r>
        </a:p>
      </dsp:txBody>
      <dsp:txXfrm>
        <a:off x="1080093" y="2316429"/>
        <a:ext cx="9870395" cy="463122"/>
      </dsp:txXfrm>
    </dsp:sp>
    <dsp:sp modelId="{69C077D4-022D-44C7-B36E-98B884DEC46C}">
      <dsp:nvSpPr>
        <dsp:cNvPr id="0" name=""/>
        <dsp:cNvSpPr/>
      </dsp:nvSpPr>
      <dsp:spPr>
        <a:xfrm>
          <a:off x="790641" y="2258538"/>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14CFC2D9-8956-4739-A2F3-B88270BB8D6D}">
      <dsp:nvSpPr>
        <dsp:cNvPr id="0" name=""/>
        <dsp:cNvSpPr/>
      </dsp:nvSpPr>
      <dsp:spPr>
        <a:xfrm>
          <a:off x="1006711" y="3011520"/>
          <a:ext cx="9943777" cy="463122"/>
        </a:xfrm>
        <a:prstGeom prst="rect">
          <a:avLst/>
        </a:prstGeom>
        <a:solidFill>
          <a:schemeClr val="accent1">
            <a:shade val="50000"/>
            <a:hueOff val="721363"/>
            <a:satOff val="-38898"/>
            <a:lumOff val="430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Streamlined Search Process: Uses LangChain as a wrapper for interacting with Azure OpenAI, vector stores, and constructing prompts.</a:t>
          </a:r>
        </a:p>
      </dsp:txBody>
      <dsp:txXfrm>
        <a:off x="1006711" y="3011520"/>
        <a:ext cx="9943777" cy="463122"/>
      </dsp:txXfrm>
    </dsp:sp>
    <dsp:sp modelId="{C09EF7D3-8A24-430A-ACE4-43D01241D687}">
      <dsp:nvSpPr>
        <dsp:cNvPr id="0" name=""/>
        <dsp:cNvSpPr/>
      </dsp:nvSpPr>
      <dsp:spPr>
        <a:xfrm>
          <a:off x="717259" y="2953630"/>
          <a:ext cx="578903" cy="578903"/>
        </a:xfrm>
        <a:prstGeom prst="ellipse">
          <a:avLst/>
        </a:prstGeom>
        <a:solidFill>
          <a:schemeClr val="lt1">
            <a:hueOff val="0"/>
            <a:satOff val="0"/>
            <a:lumOff val="0"/>
            <a:alphaOff val="0"/>
          </a:schemeClr>
        </a:solidFill>
        <a:ln w="10795" cap="flat" cmpd="sng" algn="ctr">
          <a:solidFill>
            <a:schemeClr val="accent1">
              <a:shade val="50000"/>
              <a:hueOff val="721363"/>
              <a:satOff val="-38898"/>
              <a:lumOff val="43060"/>
              <a:alphaOff val="0"/>
            </a:schemeClr>
          </a:solidFill>
          <a:prstDash val="solid"/>
        </a:ln>
        <a:effectLst/>
      </dsp:spPr>
      <dsp:style>
        <a:lnRef idx="2">
          <a:scrgbClr r="0" g="0" b="0"/>
        </a:lnRef>
        <a:fillRef idx="1">
          <a:scrgbClr r="0" g="0" b="0"/>
        </a:fillRef>
        <a:effectRef idx="0">
          <a:scrgbClr r="0" g="0" b="0"/>
        </a:effectRef>
        <a:fontRef idx="minor"/>
      </dsp:style>
    </dsp:sp>
    <dsp:sp modelId="{D357DE6E-0FC7-4272-94D7-43B66268560A}">
      <dsp:nvSpPr>
        <dsp:cNvPr id="0" name=""/>
        <dsp:cNvSpPr/>
      </dsp:nvSpPr>
      <dsp:spPr>
        <a:xfrm>
          <a:off x="776882" y="3706103"/>
          <a:ext cx="10173606" cy="463122"/>
        </a:xfrm>
        <a:prstGeom prst="rect">
          <a:avLst/>
        </a:prstGeom>
        <a:solidFill>
          <a:schemeClr val="accent1">
            <a:shade val="50000"/>
            <a:hueOff val="480909"/>
            <a:satOff val="-25932"/>
            <a:lumOff val="287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User-Friendly Interface: Uses Streamlit to build the web application in Python, providing an intuitive interface for customers and employees.</a:t>
          </a:r>
        </a:p>
      </dsp:txBody>
      <dsp:txXfrm>
        <a:off x="776882" y="3706103"/>
        <a:ext cx="10173606" cy="463122"/>
      </dsp:txXfrm>
    </dsp:sp>
    <dsp:sp modelId="{EAAEDD3D-F903-4114-B27F-4120CB9EBE48}">
      <dsp:nvSpPr>
        <dsp:cNvPr id="0" name=""/>
        <dsp:cNvSpPr/>
      </dsp:nvSpPr>
      <dsp:spPr>
        <a:xfrm>
          <a:off x="487430" y="3648212"/>
          <a:ext cx="578903" cy="578903"/>
        </a:xfrm>
        <a:prstGeom prst="ellipse">
          <a:avLst/>
        </a:prstGeom>
        <a:solidFill>
          <a:schemeClr val="lt1">
            <a:hueOff val="0"/>
            <a:satOff val="0"/>
            <a:lumOff val="0"/>
            <a:alphaOff val="0"/>
          </a:schemeClr>
        </a:solidFill>
        <a:ln w="10795" cap="flat" cmpd="sng" algn="ctr">
          <a:solidFill>
            <a:schemeClr val="accent1">
              <a:shade val="50000"/>
              <a:hueOff val="480909"/>
              <a:satOff val="-25932"/>
              <a:lumOff val="28707"/>
              <a:alphaOff val="0"/>
            </a:schemeClr>
          </a:solidFill>
          <a:prstDash val="solid"/>
        </a:ln>
        <a:effectLst/>
      </dsp:spPr>
      <dsp:style>
        <a:lnRef idx="2">
          <a:scrgbClr r="0" g="0" b="0"/>
        </a:lnRef>
        <a:fillRef idx="1">
          <a:scrgbClr r="0" g="0" b="0"/>
        </a:fillRef>
        <a:effectRef idx="0">
          <a:scrgbClr r="0" g="0" b="0"/>
        </a:effectRef>
        <a:fontRef idx="minor"/>
      </dsp:style>
    </dsp:sp>
    <dsp:sp modelId="{0C23ADC6-FF5C-4AE9-902C-5D34DCB27164}">
      <dsp:nvSpPr>
        <dsp:cNvPr id="0" name=""/>
        <dsp:cNvSpPr/>
      </dsp:nvSpPr>
      <dsp:spPr>
        <a:xfrm>
          <a:off x="357483" y="4401194"/>
          <a:ext cx="10593005" cy="463122"/>
        </a:xfrm>
        <a:prstGeom prst="rect">
          <a:avLst/>
        </a:prstGeom>
        <a:solidFill>
          <a:schemeClr val="accent1">
            <a:shade val="50000"/>
            <a:hueOff val="240454"/>
            <a:satOff val="-12966"/>
            <a:lumOff val="14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604" tIns="33020" rIns="33020" bIns="33020"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b="0" i="0" kern="1200"/>
            <a:t>Personalized Recommendations: Coming soon, the search engine will recommend new searches based on users' history, further improving the search experience.</a:t>
          </a:r>
        </a:p>
      </dsp:txBody>
      <dsp:txXfrm>
        <a:off x="357483" y="4401194"/>
        <a:ext cx="10593005" cy="463122"/>
      </dsp:txXfrm>
    </dsp:sp>
    <dsp:sp modelId="{C4AE3B8D-DB8B-467E-AB06-57F3D6572E8D}">
      <dsp:nvSpPr>
        <dsp:cNvPr id="0" name=""/>
        <dsp:cNvSpPr/>
      </dsp:nvSpPr>
      <dsp:spPr>
        <a:xfrm>
          <a:off x="68031" y="4343304"/>
          <a:ext cx="578903" cy="578903"/>
        </a:xfrm>
        <a:prstGeom prst="ellipse">
          <a:avLst/>
        </a:prstGeom>
        <a:solidFill>
          <a:schemeClr val="lt1">
            <a:hueOff val="0"/>
            <a:satOff val="0"/>
            <a:lumOff val="0"/>
            <a:alphaOff val="0"/>
          </a:schemeClr>
        </a:solidFill>
        <a:ln w="10795" cap="flat" cmpd="sng" algn="ctr">
          <a:solidFill>
            <a:schemeClr val="accent1">
              <a:shade val="50000"/>
              <a:hueOff val="240454"/>
              <a:satOff val="-12966"/>
              <a:lumOff val="1435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C1A9F1-96CD-4A75-A3D5-7CAB9D606C52}" type="datetimeFigureOut">
              <a:rPr lang="en-US" smtClean="0"/>
              <a:t>3/19/2023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A97B5-C9CC-414D-BB28-4D69301BC06B}" type="slidenum">
              <a:rPr lang="en-US" smtClean="0"/>
              <a:t>‹#›</a:t>
            </a:fld>
            <a:endParaRPr lang="en-US"/>
          </a:p>
        </p:txBody>
      </p:sp>
    </p:spTree>
    <p:extLst>
      <p:ext uri="{BB962C8B-B14F-4D97-AF65-F5344CB8AC3E}">
        <p14:creationId xmlns:p14="http://schemas.microsoft.com/office/powerpoint/2010/main" val="2654767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marketingpilgrim.com/2014/12/in-the-next-60-seconds-300-hours-of-video-will-be-uploaded-to-youtube.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icrosoft/Azure-Synapse-Retail-Recommender-Solution-Accelerato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reality of the world today is that information is constantly generated--Forbes recently estimated that the world creates over 2.5 quintillion bytes of new data per day. Data is coming in “unstructured” formats like PDFs, images, videos, audio files, and </a:t>
            </a:r>
            <a:r>
              <a:rPr lang="en-US" sz="1200" kern="1200" dirty="0" err="1">
                <a:solidFill>
                  <a:schemeClr val="tx1"/>
                </a:solidFill>
                <a:effectLst/>
                <a:latin typeface="+mn-lt"/>
                <a:ea typeface="+mn-ea"/>
                <a:cs typeface="+mn-cs"/>
              </a:rPr>
              <a:t>Powerpoints</a:t>
            </a:r>
            <a:r>
              <a:rPr lang="en-US" sz="1200" kern="1200" dirty="0">
                <a:solidFill>
                  <a:schemeClr val="tx1"/>
                </a:solidFill>
                <a:effectLst/>
                <a:latin typeface="+mn-lt"/>
                <a:ea typeface="+mn-ea"/>
                <a:cs typeface="+mn-cs"/>
              </a:rPr>
              <a:t> decks. In fact, around 80% of data in businesses is estimated to be unstructured.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it can cost time and money.  Internally, decisions are less informed, take longer to make, work is done manually,  Externally, user experience on apps can be difficult to navigate, and customers may not be able to find relevant content and products.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Information has the potential to become an asset or a burden, depending on how you use it. So how do we apply our information meaningfully to our products and businesses?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Segoe UI" panose="020B0502040204020203" pitchFamily="34" charset="0"/>
              <a:cs typeface="Segoe UI" panose="020B0502040204020203" pitchFamily="34" charset="0"/>
            </a:endParaRPr>
          </a:p>
          <a:p>
            <a:pPr lvl="0"/>
            <a:r>
              <a:rPr lang="en-US" sz="1600" dirty="0">
                <a:latin typeface="Segoe UI" panose="020B0502040204020203" pitchFamily="34" charset="0"/>
                <a:cs typeface="Segoe UI" panose="020B0502040204020203" pitchFamily="34" charset="0"/>
              </a:rPr>
              <a:t>1. https://www.ricoh.nl/Images/IDC_Executive_Insights_January2011_t_76-4420.pdf </a:t>
            </a:r>
          </a:p>
          <a:p>
            <a:pPr lvl="0"/>
            <a:r>
              <a:rPr lang="en-US" sz="1600" dirty="0">
                <a:latin typeface="Segoe UI" panose="020B0502040204020203" pitchFamily="34" charset="0"/>
                <a:cs typeface="Segoe UI" panose="020B0502040204020203" pitchFamily="34" charset="0"/>
              </a:rPr>
              <a:t>2. </a:t>
            </a:r>
            <a:r>
              <a:rPr lang="en-US" sz="1200" u="sng" kern="1200" dirty="0">
                <a:solidFill>
                  <a:schemeClr val="tx1"/>
                </a:solidFill>
                <a:effectLst/>
                <a:latin typeface="+mn-lt"/>
                <a:ea typeface="+mn-ea"/>
                <a:cs typeface="+mn-cs"/>
                <a:hlinkClick r:id="rId3"/>
              </a:rPr>
              <a:t>http://www.marketingpilgrim.com/2014/12/in-the-next-60-seconds-300-hours-of-video-will-be-uploaded-to-youtube.html</a:t>
            </a:r>
            <a:endParaRPr lang="en-US" sz="16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80% - Amount of data in business data is unstructured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82% of professionals say their companies struggle with efficient processing of unstructured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$14K – productivity lost per knowledge worker each year due to information searches </a:t>
            </a:r>
          </a:p>
          <a:p>
            <a:endParaRPr lang="en-US" dirty="0"/>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2</a:t>
            </a:fld>
            <a:endParaRPr lang="en-US"/>
          </a:p>
        </p:txBody>
      </p:sp>
    </p:spTree>
    <p:extLst>
      <p:ext uri="{BB962C8B-B14F-4D97-AF65-F5344CB8AC3E}">
        <p14:creationId xmlns:p14="http://schemas.microsoft.com/office/powerpoint/2010/main" val="3903848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24292F"/>
                </a:solidFill>
                <a:effectLst/>
                <a:latin typeface="-apple-system"/>
              </a:rPr>
              <a:t>In comparison with </a:t>
            </a:r>
            <a:r>
              <a:rPr lang="en-US" b="0" i="0" u="none" strike="noStrike" dirty="0">
                <a:solidFill>
                  <a:srgbClr val="24292F"/>
                </a:solidFill>
                <a:effectLst/>
                <a:latin typeface="-apple-system"/>
                <a:hlinkClick r:id="rId3"/>
              </a:rPr>
              <a:t>this MSFT accelerator</a:t>
            </a:r>
            <a:r>
              <a:rPr lang="en-US" b="0" i="0" dirty="0">
                <a:solidFill>
                  <a:srgbClr val="24292F"/>
                </a:solidFill>
                <a:effectLst/>
                <a:latin typeface="-apple-system"/>
              </a:rPr>
              <a:t>, our Retail Recommender Solution Offering is much simpler to setup. It doesn't require Synapse or Spark while at the same time can handle more than 95% of the retail cases</a:t>
            </a:r>
          </a:p>
          <a:p>
            <a:pPr algn="l">
              <a:buFont typeface="Arial" panose="020B0604020202020204" pitchFamily="34" charset="0"/>
              <a:buChar char="•"/>
            </a:pPr>
            <a:r>
              <a:rPr lang="en-US" b="0" i="0" dirty="0">
                <a:solidFill>
                  <a:srgbClr val="24292F"/>
                </a:solidFill>
                <a:effectLst/>
                <a:latin typeface="-apple-system"/>
              </a:rPr>
              <a:t>Uses not only the transaction log (Date, </a:t>
            </a:r>
            <a:r>
              <a:rPr lang="en-US" b="0" i="0" dirty="0" err="1">
                <a:solidFill>
                  <a:srgbClr val="24292F"/>
                </a:solidFill>
                <a:effectLst/>
                <a:latin typeface="-apple-system"/>
              </a:rPr>
              <a:t>User_id</a:t>
            </a:r>
            <a:r>
              <a:rPr lang="en-US" b="0" i="0" dirty="0">
                <a:solidFill>
                  <a:srgbClr val="24292F"/>
                </a:solidFill>
                <a:effectLst/>
                <a:latin typeface="-apple-system"/>
              </a:rPr>
              <a:t>, </a:t>
            </a:r>
            <a:r>
              <a:rPr lang="en-US" b="0" i="0" dirty="0" err="1">
                <a:solidFill>
                  <a:srgbClr val="24292F"/>
                </a:solidFill>
                <a:effectLst/>
                <a:latin typeface="-apple-system"/>
              </a:rPr>
              <a:t>Item_id</a:t>
            </a:r>
            <a:r>
              <a:rPr lang="en-US" b="0" i="0" dirty="0">
                <a:solidFill>
                  <a:srgbClr val="24292F"/>
                </a:solidFill>
                <a:effectLst/>
                <a:latin typeface="-apple-system"/>
              </a:rPr>
              <a:t>, Interaction), but can also use the Item master dataset and the user dataset in order to make quality predictions</a:t>
            </a:r>
          </a:p>
          <a:p>
            <a:pPr algn="l">
              <a:buFont typeface="Arial" panose="020B0604020202020204" pitchFamily="34" charset="0"/>
              <a:buChar char="•"/>
            </a:pPr>
            <a:r>
              <a:rPr lang="en-US" b="0" i="0" dirty="0">
                <a:solidFill>
                  <a:srgbClr val="24292F"/>
                </a:solidFill>
                <a:effectLst/>
                <a:latin typeface="-apple-system"/>
              </a:rPr>
              <a:t>Leverages side features for training and for prediction. Can take in consideration side features for transactions , users and items.</a:t>
            </a:r>
          </a:p>
          <a:p>
            <a:pPr algn="l">
              <a:buFont typeface="Arial" panose="020B0604020202020204" pitchFamily="34" charset="0"/>
              <a:buChar char="•"/>
            </a:pPr>
            <a:r>
              <a:rPr lang="en-US" b="0" i="0" dirty="0">
                <a:solidFill>
                  <a:srgbClr val="24292F"/>
                </a:solidFill>
                <a:effectLst/>
                <a:latin typeface="-apple-system"/>
              </a:rPr>
              <a:t>Can perform item similarity / basket analysis for upsell and cross sell</a:t>
            </a:r>
          </a:p>
          <a:p>
            <a:pPr algn="l">
              <a:buFont typeface="Arial" panose="020B0604020202020204" pitchFamily="34" charset="0"/>
              <a:buChar char="•"/>
            </a:pPr>
            <a:r>
              <a:rPr lang="en-US" b="0" i="0" dirty="0">
                <a:solidFill>
                  <a:srgbClr val="24292F"/>
                </a:solidFill>
                <a:effectLst/>
                <a:latin typeface="-apple-system"/>
              </a:rPr>
              <a:t>Produces as output an API on a docker image. That can be place in any cloud provider or on-premises</a:t>
            </a:r>
          </a:p>
          <a:p>
            <a:pPr algn="l">
              <a:buFont typeface="Arial" panose="020B0604020202020204" pitchFamily="34" charset="0"/>
              <a:buChar char="•"/>
            </a:pPr>
            <a:r>
              <a:rPr lang="en-US" b="0" i="0" dirty="0">
                <a:solidFill>
                  <a:srgbClr val="24292F"/>
                </a:solidFill>
                <a:effectLst/>
                <a:latin typeface="-apple-system"/>
              </a:rPr>
              <a:t>Contains deployment via Azure ML Services in:  Azure Container Instance (Test), and Azure Kubernetes Service (Production)}</a:t>
            </a:r>
          </a:p>
          <a:p>
            <a:pPr algn="l">
              <a:buFont typeface="Arial" panose="020B0604020202020204" pitchFamily="34" charset="0"/>
              <a:buChar char="•"/>
            </a:pPr>
            <a:r>
              <a:rPr lang="en-US" b="0" i="0" dirty="0">
                <a:solidFill>
                  <a:srgbClr val="24292F"/>
                </a:solidFill>
                <a:effectLst/>
                <a:latin typeface="-apple-system"/>
              </a:rPr>
              <a:t>Also contains deployment for Azure Databricks </a:t>
            </a:r>
            <a:r>
              <a:rPr lang="en-US" b="0" i="0" dirty="0" err="1">
                <a:solidFill>
                  <a:srgbClr val="24292F"/>
                </a:solidFill>
                <a:effectLst/>
                <a:latin typeface="-apple-system"/>
              </a:rPr>
              <a:t>MLFlow</a:t>
            </a:r>
            <a:r>
              <a:rPr lang="en-US" b="0" i="0" dirty="0">
                <a:solidFill>
                  <a:srgbClr val="24292F"/>
                </a:solidFill>
                <a:effectLst/>
                <a:latin typeface="-apple-system"/>
              </a:rPr>
              <a:t> model serving</a:t>
            </a:r>
          </a:p>
          <a:p>
            <a:pPr algn="l">
              <a:buFont typeface="Arial" panose="020B0604020202020204" pitchFamily="34" charset="0"/>
              <a:buChar char="•"/>
            </a:pPr>
            <a:r>
              <a:rPr lang="en-US" b="0" i="0" dirty="0">
                <a:solidFill>
                  <a:srgbClr val="24292F"/>
                </a:solidFill>
                <a:effectLst/>
                <a:latin typeface="-apple-system"/>
              </a:rPr>
              <a:t>API Features:  Top K recommendations, include or exclude set of items from the recommendation,  uses side features at prediction time, specify specific features at inference time,  allows querying similar items.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562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b="0" i="0" dirty="0">
                <a:solidFill>
                  <a:srgbClr val="323130"/>
                </a:solidFill>
                <a:effectLst/>
                <a:latin typeface="Segoe UI" panose="020B0502040204020203" pitchFamily="34" charset="0"/>
              </a:rPr>
              <a:t>Our solution streamlines the process of deploying Azure resources and creating a robust search engine. By creating a data source, Search Index, Skillsets, and Indexer within your Cognitive Search Service, we ensure that your data is easily accessible and searchable.</a:t>
            </a:r>
          </a:p>
          <a:p>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Our solution also enriches your documents by creating specific skillsets to extract key information, apply OCR, generate translations, and more. This enriches your data and ensures that your search results are accurate and relevant.</a:t>
            </a:r>
          </a:p>
          <a:p>
            <a:pPr algn="l"/>
            <a:r>
              <a:rPr lang="en-US" b="0" i="0" dirty="0">
                <a:solidFill>
                  <a:srgbClr val="323130"/>
                </a:solidFill>
                <a:effectLst/>
                <a:latin typeface="Segoe UI" panose="020B0502040204020203" pitchFamily="34" charset="0"/>
              </a:rPr>
              <a:t>We define your index with your data schema and connect it to our search service. This allows us to have millisecond response times in our application, providing a fast and efficient search experience for your customers and employees.</a:t>
            </a:r>
          </a:p>
          <a:p>
            <a:pPr algn="l"/>
            <a:r>
              <a:rPr lang="en-US" b="0" i="0" dirty="0">
                <a:solidFill>
                  <a:srgbClr val="323130"/>
                </a:solidFill>
                <a:effectLst/>
                <a:latin typeface="Segoe UI" panose="020B0502040204020203" pitchFamily="34" charset="0"/>
              </a:rPr>
              <a:t>Finally, we use the data source, skillset, and index as inputs to run through our indexer pipeline. By creating the indexer on Azure Cognitive Search, we trigger the event to put the entire pipeline into motion, ensuring that your search results are comprehensive and up-to-date. Our solution saves time and resources while providing a powerful search engine for your organization.</a:t>
            </a:r>
          </a:p>
          <a:p>
            <a:pPr algn="l"/>
            <a:endParaRPr lang="en-US" b="0" i="0" dirty="0">
              <a:solidFill>
                <a:srgbClr val="323130"/>
              </a:solidFill>
              <a:effectLst/>
              <a:latin typeface="Segoe UI" panose="020B0502040204020203" pitchFamily="34" charset="0"/>
            </a:endParaRPr>
          </a:p>
          <a:p>
            <a:pPr algn="l"/>
            <a:r>
              <a:rPr lang="en-US" b="0" i="0" dirty="0">
                <a:solidFill>
                  <a:srgbClr val="323130"/>
                </a:solidFill>
                <a:effectLst/>
                <a:latin typeface="Segoe UI" panose="020B0502040204020203" pitchFamily="34" charset="0"/>
              </a:rPr>
              <a:t>With our solution, you can practice querying across your data and leverage the power of Azure Open AI to enhance your search results. We'll help you finalize your solution by deploying a web application that's easy to share with others.</a:t>
            </a:r>
          </a:p>
          <a:p>
            <a:pPr algn="l"/>
            <a:r>
              <a:rPr lang="en-US" b="0" i="0" dirty="0">
                <a:solidFill>
                  <a:srgbClr val="323130"/>
                </a:solidFill>
                <a:effectLst/>
                <a:latin typeface="Segoe UI" panose="020B0502040204020203" pitchFamily="34" charset="0"/>
              </a:rPr>
              <a:t>To get started, we'll set your Azure Open AI parameters, pulling in the right amount of data from your cognitive search results. We'll compare the output vectors from search, semantic search, and Azure Open AI to ensure that you're getting the best possible results.</a:t>
            </a:r>
          </a:p>
          <a:p>
            <a:pPr algn="l"/>
            <a:r>
              <a:rPr lang="en-US" b="0" i="0" dirty="0">
                <a:solidFill>
                  <a:srgbClr val="323130"/>
                </a:solidFill>
                <a:effectLst/>
                <a:latin typeface="Segoe UI" panose="020B0502040204020203" pitchFamily="34" charset="0"/>
              </a:rPr>
              <a:t>By leveraging the </a:t>
            </a:r>
            <a:r>
              <a:rPr lang="en-US" b="0" i="0" dirty="0" err="1">
                <a:solidFill>
                  <a:srgbClr val="323130"/>
                </a:solidFill>
                <a:effectLst/>
                <a:latin typeface="Segoe UI" panose="020B0502040204020203" pitchFamily="34" charset="0"/>
              </a:rPr>
              <a:t>Langchain</a:t>
            </a:r>
            <a:r>
              <a:rPr lang="en-US"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algn="l"/>
            <a:r>
              <a:rPr lang="en-US" b="0" i="0" dirty="0">
                <a:solidFill>
                  <a:srgbClr val="323130"/>
                </a:solidFill>
                <a:effectLst/>
                <a:latin typeface="Segoe UI" panose="020B0502040204020203" pitchFamily="34" charset="0"/>
              </a:rPr>
              <a:t>Finally, we'll deploy the web application by connecting it to our forked </a:t>
            </a:r>
            <a:r>
              <a:rPr lang="en-US" b="0" i="0" dirty="0" err="1">
                <a:solidFill>
                  <a:srgbClr val="323130"/>
                </a:solidFill>
                <a:effectLst/>
                <a:latin typeface="Segoe UI" panose="020B0502040204020203" pitchFamily="34" charset="0"/>
              </a:rPr>
              <a:t>Github</a:t>
            </a:r>
            <a:r>
              <a:rPr lang="en-US" b="0" i="0" dirty="0">
                <a:solidFill>
                  <a:srgbClr val="323130"/>
                </a:solidFill>
                <a:effectLst/>
                <a:latin typeface="Segoe UI" panose="020B0502040204020203" pitchFamily="34" charset="0"/>
              </a:rPr>
              <a:t> repository. This allows you to query data in a beautiful UI and receive top results powered by Azure Open AI. With our solution, you'll have a powerful search engine that's easy to use and share with others.</a:t>
            </a:r>
          </a:p>
          <a:p>
            <a:pPr algn="l"/>
            <a:endParaRPr lang="en-US" b="0" i="0" dirty="0">
              <a:solidFill>
                <a:srgbClr val="32313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ADDA97B5-C9CC-414D-BB28-4D69301BC06B}" type="slidenum">
              <a:rPr lang="en-US" smtClean="0"/>
              <a:t>6</a:t>
            </a:fld>
            <a:endParaRPr lang="en-US"/>
          </a:p>
        </p:txBody>
      </p:sp>
    </p:spTree>
    <p:extLst>
      <p:ext uri="{BB962C8B-B14F-4D97-AF65-F5344CB8AC3E}">
        <p14:creationId xmlns:p14="http://schemas.microsoft.com/office/powerpoint/2010/main" val="93512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B52CB-ADD0-4FCF-84F4-15E5462914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1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Next Steps – Transition to Tech Pitch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The next step is to take a deeper dive into how it works and discuss proof of value.</a:t>
            </a:r>
          </a:p>
          <a:p>
            <a:endParaRPr lang="en-US" dirty="0"/>
          </a:p>
          <a:p>
            <a:r>
              <a:rPr lang="en-US" b="1" dirty="0"/>
              <a:t>[Field Note: </a:t>
            </a:r>
            <a:r>
              <a:rPr lang="en-US" dirty="0"/>
              <a:t>At this point, we transition from the business value discussion to a more technical portion of the deck. You may continue to walk through it with a TDM at this point or at a later date, as needed. The slide that follow will provide a demo for configuring the Accelerator).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6BC789-C87D-4A83-98F3-086F72DBF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706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1568355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681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964104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5745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9224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4252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45815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284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95125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051230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124194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94604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1852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9203904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86947146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4698594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930896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080787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697409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53162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0074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508662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51828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859196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168545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25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7968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5035263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120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2744347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8488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0227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91FF8-5184-4CE6-8C5A-AA84E78A1D9F}"/>
              </a:ext>
            </a:extLst>
          </p:cNvPr>
          <p:cNvSpPr>
            <a:spLocks noGrp="1"/>
          </p:cNvSpPr>
          <p:nvPr>
            <p:ph type="dt" sz="half" idx="10"/>
          </p:nvPr>
        </p:nvSpPr>
        <p:spPr/>
        <p:txBody>
          <a:bodyPr/>
          <a:lstStyle/>
          <a:p>
            <a:fld id="{FC53AE83-1A98-4CC4-BF26-625578F3DAA2}" type="datetimeFigureOut">
              <a:rPr lang="en-US" smtClean="0"/>
              <a:t>3/19/2023</a:t>
            </a:fld>
            <a:endParaRPr lang="en-US"/>
          </a:p>
        </p:txBody>
      </p:sp>
      <p:sp>
        <p:nvSpPr>
          <p:cNvPr id="3" name="Footer Placeholder 2">
            <a:extLst>
              <a:ext uri="{FF2B5EF4-FFF2-40B4-BE49-F238E27FC236}">
                <a16:creationId xmlns:a16="http://schemas.microsoft.com/office/drawing/2014/main" id="{AE39073B-4403-4A4F-8A05-B65CDFDD8E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3714B-65BB-4052-9246-78FD6C9C8129}"/>
              </a:ext>
            </a:extLst>
          </p:cNvPr>
          <p:cNvSpPr>
            <a:spLocks noGrp="1"/>
          </p:cNvSpPr>
          <p:nvPr>
            <p:ph type="sldNum" sz="quarter" idx="12"/>
          </p:nvPr>
        </p:nvSpPr>
        <p:spPr/>
        <p:txBody>
          <a:bodyPr/>
          <a:lstStyle/>
          <a:p>
            <a:fld id="{4F19162B-2123-4C1D-9E70-45E49DC298C6}" type="slidenum">
              <a:rPr lang="en-US" smtClean="0"/>
              <a:t>‹#›</a:t>
            </a:fld>
            <a:endParaRPr lang="en-US"/>
          </a:p>
        </p:txBody>
      </p:sp>
    </p:spTree>
    <p:extLst>
      <p:ext uri="{BB962C8B-B14F-4D97-AF65-F5344CB8AC3E}">
        <p14:creationId xmlns:p14="http://schemas.microsoft.com/office/powerpoint/2010/main" val="127735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43276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with logo">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EF12C-CD83-4E1C-A438-B63E95E546CA}"/>
              </a:ext>
            </a:extLst>
          </p:cNvPr>
          <p:cNvSpPr/>
          <p:nvPr userDrawn="1"/>
        </p:nvSpPr>
        <p:spPr bwMode="auto">
          <a:xfrm>
            <a:off x="0" y="4610100"/>
            <a:ext cx="12192000" cy="22479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Background pattern&#10;&#10;Description automatically generated">
            <a:extLst>
              <a:ext uri="{FF2B5EF4-FFF2-40B4-BE49-F238E27FC236}">
                <a16:creationId xmlns:a16="http://schemas.microsoft.com/office/drawing/2014/main" id="{0AD37917-9C3C-48FF-B37F-D2235FCAE380}"/>
              </a:ext>
            </a:extLst>
          </p:cNvPr>
          <p:cNvPicPr>
            <a:picLocks noChangeAspect="1"/>
          </p:cNvPicPr>
          <p:nvPr userDrawn="1"/>
        </p:nvPicPr>
        <p:blipFill rotWithShape="1">
          <a:blip r:embed="rId2"/>
          <a:srcRect l="769" t="265" r="256" b="758"/>
          <a:stretch/>
        </p:blipFill>
        <p:spPr>
          <a:xfrm>
            <a:off x="0" y="0"/>
            <a:ext cx="12192000" cy="6858000"/>
          </a:xfrm>
          <a:prstGeom prst="rect">
            <a:avLst/>
          </a:prstGeom>
        </p:spPr>
      </p:pic>
      <p:sp>
        <p:nvSpPr>
          <p:cNvPr id="3" name="Title 2">
            <a:extLst>
              <a:ext uri="{FF2B5EF4-FFF2-40B4-BE49-F238E27FC236}">
                <a16:creationId xmlns:a16="http://schemas.microsoft.com/office/drawing/2014/main" id="{9E59266D-3747-456E-BB15-117206E92E81}"/>
              </a:ext>
            </a:extLst>
          </p:cNvPr>
          <p:cNvSpPr>
            <a:spLocks noGrp="1"/>
          </p:cNvSpPr>
          <p:nvPr>
            <p:ph type="title" hasCustomPrompt="1"/>
          </p:nvPr>
        </p:nvSpPr>
        <p:spPr>
          <a:xfrm>
            <a:off x="584200" y="2692859"/>
            <a:ext cx="5266437" cy="1107996"/>
          </a:xfrm>
        </p:spPr>
        <p:txBody>
          <a:bodyPr anchor="b"/>
          <a:lstStyle>
            <a:lvl1pPr>
              <a:defRPr>
                <a:solidFill>
                  <a:schemeClr val="tx1"/>
                </a:solidFill>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Name </a:t>
            </a:r>
            <a:br>
              <a:rPr lang="en-US" dirty="0"/>
            </a:br>
            <a:r>
              <a:rPr lang="en-US" sz="3600" b="1" dirty="0">
                <a:solidFill>
                  <a:schemeClr val="accent1"/>
                </a:solidFill>
                <a:latin typeface="Segoe UI Semibold" panose="020B0502040204020203" pitchFamily="34" charset="0"/>
                <a:cs typeface="Segoe UI Semibold" panose="020B0502040204020203" pitchFamily="34" charset="0"/>
              </a:rPr>
              <a:t>Solution Accelerator</a:t>
            </a:r>
            <a:endParaRPr lang="en-US" dirty="0"/>
          </a:p>
        </p:txBody>
      </p:sp>
      <p:pic>
        <p:nvPicPr>
          <p:cNvPr id="13" name="Picture 12">
            <a:extLst>
              <a:ext uri="{FF2B5EF4-FFF2-40B4-BE49-F238E27FC236}">
                <a16:creationId xmlns:a16="http://schemas.microsoft.com/office/drawing/2014/main" id="{8CE71CF9-1B34-4D38-803A-C8662AC1FF41}"/>
              </a:ext>
            </a:extLst>
          </p:cNvPr>
          <p:cNvPicPr>
            <a:picLocks noChangeAspect="1"/>
          </p:cNvPicPr>
          <p:nvPr userDrawn="1"/>
        </p:nvPicPr>
        <p:blipFill>
          <a:blip r:embed="rId3"/>
          <a:stretch>
            <a:fillRect/>
          </a:stretch>
        </p:blipFill>
        <p:spPr>
          <a:xfrm>
            <a:off x="584200" y="590929"/>
            <a:ext cx="1956594" cy="279115"/>
          </a:xfrm>
          <a:prstGeom prst="rect">
            <a:avLst/>
          </a:prstGeom>
        </p:spPr>
      </p:pic>
      <p:sp>
        <p:nvSpPr>
          <p:cNvPr id="5" name="TextBox 4">
            <a:extLst>
              <a:ext uri="{FF2B5EF4-FFF2-40B4-BE49-F238E27FC236}">
                <a16:creationId xmlns:a16="http://schemas.microsoft.com/office/drawing/2014/main" id="{BCC2A301-04AB-FC9A-3107-F352E905E1DE}"/>
              </a:ext>
            </a:extLst>
          </p:cNvPr>
          <p:cNvSpPr txBox="1"/>
          <p:nvPr userDrawn="1"/>
        </p:nvSpPr>
        <p:spPr>
          <a:xfrm>
            <a:off x="556015"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spTree>
    <p:extLst>
      <p:ext uri="{BB962C8B-B14F-4D97-AF65-F5344CB8AC3E}">
        <p14:creationId xmlns:p14="http://schemas.microsoft.com/office/powerpoint/2010/main" val="2143844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1"/>
      </p:bgRef>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EBB9619B-C4D8-42D7-A4D3-388F6D5BB031}"/>
              </a:ext>
            </a:extLst>
          </p:cNvPr>
          <p:cNvSpPr/>
          <p:nvPr userDrawn="1"/>
        </p:nvSpPr>
        <p:spPr bwMode="auto">
          <a:xfrm>
            <a:off x="0" y="2489200"/>
            <a:ext cx="8412622" cy="1302981"/>
          </a:xfrm>
          <a:custGeom>
            <a:avLst/>
            <a:gdLst>
              <a:gd name="connsiteX0" fmla="*/ 0 w 8412622"/>
              <a:gd name="connsiteY0" fmla="*/ 0 h 1302981"/>
              <a:gd name="connsiteX1" fmla="*/ 8066198 w 8412622"/>
              <a:gd name="connsiteY1" fmla="*/ 0 h 1302981"/>
              <a:gd name="connsiteX2" fmla="*/ 8412622 w 8412622"/>
              <a:gd name="connsiteY2" fmla="*/ 651491 h 1302981"/>
              <a:gd name="connsiteX3" fmla="*/ 8066198 w 8412622"/>
              <a:gd name="connsiteY3" fmla="*/ 1302981 h 1302981"/>
              <a:gd name="connsiteX4" fmla="*/ 0 w 8412622"/>
              <a:gd name="connsiteY4" fmla="*/ 1302981 h 130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622" h="1302981">
                <a:moveTo>
                  <a:pt x="0" y="0"/>
                </a:moveTo>
                <a:lnTo>
                  <a:pt x="8066198" y="0"/>
                </a:lnTo>
                <a:lnTo>
                  <a:pt x="8412622" y="651491"/>
                </a:lnTo>
                <a:lnTo>
                  <a:pt x="8066198" y="1302981"/>
                </a:lnTo>
                <a:lnTo>
                  <a:pt x="0" y="1302981"/>
                </a:lnTo>
                <a:close/>
              </a:path>
            </a:pathLst>
          </a:custGeom>
          <a:solidFill>
            <a:srgbClr val="4FE5FD"/>
          </a:solidFill>
          <a:ln w="3175">
            <a:solidFill>
              <a:srgbClr val="4FE5F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5980D1B-DEF8-4D94-A98D-B8BD69B200F5}"/>
              </a:ext>
            </a:extLst>
          </p:cNvPr>
          <p:cNvSpPr/>
          <p:nvPr userDrawn="1"/>
        </p:nvSpPr>
        <p:spPr bwMode="auto">
          <a:xfrm>
            <a:off x="1" y="3492404"/>
            <a:ext cx="7647157" cy="1196504"/>
          </a:xfrm>
          <a:custGeom>
            <a:avLst/>
            <a:gdLst>
              <a:gd name="connsiteX0" fmla="*/ 0 w 7647157"/>
              <a:gd name="connsiteY0" fmla="*/ 0 h 1196504"/>
              <a:gd name="connsiteX1" fmla="*/ 7329042 w 7647157"/>
              <a:gd name="connsiteY1" fmla="*/ 0 h 1196504"/>
              <a:gd name="connsiteX2" fmla="*/ 7647157 w 7647157"/>
              <a:gd name="connsiteY2" fmla="*/ 598252 h 1196504"/>
              <a:gd name="connsiteX3" fmla="*/ 7329042 w 7647157"/>
              <a:gd name="connsiteY3" fmla="*/ 1196504 h 1196504"/>
              <a:gd name="connsiteX4" fmla="*/ 0 w 7647157"/>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7157" h="1196504">
                <a:moveTo>
                  <a:pt x="0" y="0"/>
                </a:moveTo>
                <a:lnTo>
                  <a:pt x="7329042" y="0"/>
                </a:lnTo>
                <a:lnTo>
                  <a:pt x="7647157" y="598252"/>
                </a:lnTo>
                <a:lnTo>
                  <a:pt x="7329042" y="1196504"/>
                </a:lnTo>
                <a:lnTo>
                  <a:pt x="0" y="1196504"/>
                </a:lnTo>
                <a:close/>
              </a:path>
            </a:pathLst>
          </a:custGeom>
          <a:solidFill>
            <a:srgbClr val="3293DE"/>
          </a:solid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Freeform: Shape 32">
            <a:extLst>
              <a:ext uri="{FF2B5EF4-FFF2-40B4-BE49-F238E27FC236}">
                <a16:creationId xmlns:a16="http://schemas.microsoft.com/office/drawing/2014/main" id="{2821B915-5C96-4915-A724-1E05EDECA68A}"/>
              </a:ext>
            </a:extLst>
          </p:cNvPr>
          <p:cNvSpPr/>
          <p:nvPr userDrawn="1"/>
        </p:nvSpPr>
        <p:spPr bwMode="auto">
          <a:xfrm>
            <a:off x="0" y="4095908"/>
            <a:ext cx="7644366" cy="593000"/>
          </a:xfrm>
          <a:custGeom>
            <a:avLst/>
            <a:gdLst>
              <a:gd name="connsiteX0" fmla="*/ 0 w 7644366"/>
              <a:gd name="connsiteY0" fmla="*/ 0 h 593000"/>
              <a:gd name="connsiteX1" fmla="*/ 7644366 w 7644366"/>
              <a:gd name="connsiteY1" fmla="*/ 0 h 593000"/>
              <a:gd name="connsiteX2" fmla="*/ 7329043 w 7644366"/>
              <a:gd name="connsiteY2" fmla="*/ 593000 h 593000"/>
              <a:gd name="connsiteX3" fmla="*/ 0 w 7644366"/>
              <a:gd name="connsiteY3" fmla="*/ 593000 h 593000"/>
            </a:gdLst>
            <a:ahLst/>
            <a:cxnLst>
              <a:cxn ang="0">
                <a:pos x="connsiteX0" y="connsiteY0"/>
              </a:cxn>
              <a:cxn ang="0">
                <a:pos x="connsiteX1" y="connsiteY1"/>
              </a:cxn>
              <a:cxn ang="0">
                <a:pos x="connsiteX2" y="connsiteY2"/>
              </a:cxn>
              <a:cxn ang="0">
                <a:pos x="connsiteX3" y="connsiteY3"/>
              </a:cxn>
            </a:cxnLst>
            <a:rect l="l" t="t" r="r" b="b"/>
            <a:pathLst>
              <a:path w="7644366" h="593000">
                <a:moveTo>
                  <a:pt x="0" y="0"/>
                </a:moveTo>
                <a:lnTo>
                  <a:pt x="7644366" y="0"/>
                </a:lnTo>
                <a:lnTo>
                  <a:pt x="7329043" y="593000"/>
                </a:lnTo>
                <a:lnTo>
                  <a:pt x="0" y="59300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1E56DBD1-7BD3-4A85-9134-123342F6AA4E}"/>
              </a:ext>
            </a:extLst>
          </p:cNvPr>
          <p:cNvSpPr/>
          <p:nvPr userDrawn="1"/>
        </p:nvSpPr>
        <p:spPr bwMode="auto">
          <a:xfrm>
            <a:off x="0" y="3492404"/>
            <a:ext cx="7807725" cy="1196504"/>
          </a:xfrm>
          <a:custGeom>
            <a:avLst/>
            <a:gdLst>
              <a:gd name="connsiteX0" fmla="*/ 0 w 7807725"/>
              <a:gd name="connsiteY0" fmla="*/ 0 h 1196504"/>
              <a:gd name="connsiteX1" fmla="*/ 7489610 w 7807725"/>
              <a:gd name="connsiteY1" fmla="*/ 0 h 1196504"/>
              <a:gd name="connsiteX2" fmla="*/ 7807725 w 7807725"/>
              <a:gd name="connsiteY2" fmla="*/ 598252 h 1196504"/>
              <a:gd name="connsiteX3" fmla="*/ 7489610 w 7807725"/>
              <a:gd name="connsiteY3" fmla="*/ 1196504 h 1196504"/>
              <a:gd name="connsiteX4" fmla="*/ 0 w 7807725"/>
              <a:gd name="connsiteY4" fmla="*/ 1196504 h 1196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7725" h="1196504">
                <a:moveTo>
                  <a:pt x="0" y="0"/>
                </a:moveTo>
                <a:lnTo>
                  <a:pt x="7489610" y="0"/>
                </a:lnTo>
                <a:lnTo>
                  <a:pt x="7807725" y="598252"/>
                </a:lnTo>
                <a:lnTo>
                  <a:pt x="7489610" y="1196504"/>
                </a:lnTo>
                <a:lnTo>
                  <a:pt x="0" y="1196504"/>
                </a:lnTo>
                <a:close/>
              </a:path>
            </a:pathLst>
          </a:custGeom>
          <a:noFill/>
          <a:ln w="3175">
            <a:solidFill>
              <a:srgbClr val="3293D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94D6E39C-5C0C-4BF3-8F9A-FAB80A14ECB0}"/>
              </a:ext>
            </a:extLst>
          </p:cNvPr>
          <p:cNvSpPr/>
          <p:nvPr userDrawn="1"/>
        </p:nvSpPr>
        <p:spPr bwMode="auto">
          <a:xfrm>
            <a:off x="1" y="2767555"/>
            <a:ext cx="9003173" cy="1426694"/>
          </a:xfrm>
          <a:custGeom>
            <a:avLst/>
            <a:gdLst>
              <a:gd name="connsiteX0" fmla="*/ 0 w 9003173"/>
              <a:gd name="connsiteY0" fmla="*/ 0 h 1426694"/>
              <a:gd name="connsiteX1" fmla="*/ 8623858 w 9003173"/>
              <a:gd name="connsiteY1" fmla="*/ 0 h 1426694"/>
              <a:gd name="connsiteX2" fmla="*/ 9003173 w 9003173"/>
              <a:gd name="connsiteY2" fmla="*/ 713347 h 1426694"/>
              <a:gd name="connsiteX3" fmla="*/ 8623858 w 9003173"/>
              <a:gd name="connsiteY3" fmla="*/ 1426694 h 1426694"/>
              <a:gd name="connsiteX4" fmla="*/ 0 w 9003173"/>
              <a:gd name="connsiteY4" fmla="*/ 1426694 h 142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173" h="1426694">
                <a:moveTo>
                  <a:pt x="0" y="0"/>
                </a:moveTo>
                <a:lnTo>
                  <a:pt x="8623858" y="0"/>
                </a:lnTo>
                <a:lnTo>
                  <a:pt x="9003173" y="713347"/>
                </a:lnTo>
                <a:lnTo>
                  <a:pt x="8623858" y="1426694"/>
                </a:lnTo>
                <a:lnTo>
                  <a:pt x="0" y="1426694"/>
                </a:lnTo>
                <a:close/>
              </a:path>
            </a:pathLst>
          </a:custGeom>
          <a:solidFill>
            <a:schemeClr val="accent1"/>
          </a:solidFill>
          <a:ln w="3175">
            <a:solidFill>
              <a:srgbClr val="0078D4"/>
            </a:solid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30188F5E-D15D-406E-A0B1-09E3DCF0BBE6}"/>
              </a:ext>
            </a:extLst>
          </p:cNvPr>
          <p:cNvCxnSpPr>
            <a:cxnSpLocks/>
          </p:cNvCxnSpPr>
          <p:nvPr userDrawn="1"/>
        </p:nvCxnSpPr>
        <p:spPr>
          <a:xfrm>
            <a:off x="8225198" y="2767555"/>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03F726-0DF2-410D-81B2-8240E458BF35}"/>
              </a:ext>
            </a:extLst>
          </p:cNvPr>
          <p:cNvCxnSpPr>
            <a:cxnSpLocks/>
          </p:cNvCxnSpPr>
          <p:nvPr userDrawn="1"/>
        </p:nvCxnSpPr>
        <p:spPr>
          <a:xfrm>
            <a:off x="8225198" y="4194249"/>
            <a:ext cx="3966802"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39">
            <a:extLst>
              <a:ext uri="{FF2B5EF4-FFF2-40B4-BE49-F238E27FC236}">
                <a16:creationId xmlns:a16="http://schemas.microsoft.com/office/drawing/2014/main" id="{FD13E0A0-ADE6-4E94-A283-0728542CD522}"/>
              </a:ext>
            </a:extLst>
          </p:cNvPr>
          <p:cNvSpPr>
            <a:spLocks noGrp="1"/>
          </p:cNvSpPr>
          <p:nvPr>
            <p:ph type="title"/>
          </p:nvPr>
        </p:nvSpPr>
        <p:spPr>
          <a:xfrm>
            <a:off x="2189003" y="3219292"/>
            <a:ext cx="5723097" cy="523220"/>
          </a:xfrm>
        </p:spPr>
        <p:txBody>
          <a:bodyPr/>
          <a:lstStyle>
            <a:lvl1pPr marL="0" algn="l" defTabSz="914367" rtl="0" eaLnBrk="1" latinLnBrk="0" hangingPunct="1">
              <a:defRPr lang="en-US" sz="3400" b="1" kern="1200" dirty="0">
                <a:solidFill>
                  <a:schemeClr val="bg1"/>
                </a:solidFill>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15" name="Hexagon 14">
            <a:extLst>
              <a:ext uri="{FF2B5EF4-FFF2-40B4-BE49-F238E27FC236}">
                <a16:creationId xmlns:a16="http://schemas.microsoft.com/office/drawing/2014/main" id="{1537AB30-4F90-4DEB-96CE-491B398B571D}"/>
              </a:ext>
            </a:extLst>
          </p:cNvPr>
          <p:cNvSpPr/>
          <p:nvPr userDrawn="1"/>
        </p:nvSpPr>
        <p:spPr bwMode="auto">
          <a:xfrm>
            <a:off x="587297" y="2973356"/>
            <a:ext cx="1221766" cy="1015092"/>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4B7BC1B9-871F-4EBB-B5CF-97B414D8B40D}"/>
              </a:ext>
            </a:extLst>
          </p:cNvPr>
          <p:cNvSpPr/>
          <p:nvPr userDrawn="1"/>
        </p:nvSpPr>
        <p:spPr bwMode="auto">
          <a:xfrm>
            <a:off x="4068529" y="4079838"/>
            <a:ext cx="2893924" cy="227775"/>
          </a:xfrm>
          <a:prstGeom prst="hexagon">
            <a:avLst>
              <a:gd name="adj" fmla="val 26587"/>
              <a:gd name="vf" fmla="val 115470"/>
            </a:avLst>
          </a:prstGeom>
          <a:solidFill>
            <a:srgbClr val="3293DE"/>
          </a:solidFill>
          <a:ln w="3175">
            <a:no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84399D8F-CBFB-45DB-BD32-A87FAA0A859D}"/>
              </a:ext>
            </a:extLst>
          </p:cNvPr>
          <p:cNvSpPr/>
          <p:nvPr userDrawn="1"/>
        </p:nvSpPr>
        <p:spPr bwMode="auto">
          <a:xfrm flipH="1" flipV="1">
            <a:off x="2" y="2594589"/>
            <a:ext cx="8225197" cy="172966"/>
          </a:xfrm>
          <a:custGeom>
            <a:avLst/>
            <a:gdLst>
              <a:gd name="connsiteX0" fmla="*/ 8225197 w 8225197"/>
              <a:gd name="connsiteY0" fmla="*/ 172966 h 172966"/>
              <a:gd name="connsiteX1" fmla="*/ 165114 w 8225197"/>
              <a:gd name="connsiteY1" fmla="*/ 172966 h 172966"/>
              <a:gd name="connsiteX2" fmla="*/ 0 w 8225197"/>
              <a:gd name="connsiteY2" fmla="*/ 0 h 172966"/>
              <a:gd name="connsiteX3" fmla="*/ 8225197 w 8225197"/>
              <a:gd name="connsiteY3" fmla="*/ 0 h 172966"/>
            </a:gdLst>
            <a:ahLst/>
            <a:cxnLst>
              <a:cxn ang="0">
                <a:pos x="connsiteX0" y="connsiteY0"/>
              </a:cxn>
              <a:cxn ang="0">
                <a:pos x="connsiteX1" y="connsiteY1"/>
              </a:cxn>
              <a:cxn ang="0">
                <a:pos x="connsiteX2" y="connsiteY2"/>
              </a:cxn>
              <a:cxn ang="0">
                <a:pos x="connsiteX3" y="connsiteY3"/>
              </a:cxn>
            </a:cxnLst>
            <a:rect l="l" t="t" r="r" b="b"/>
            <a:pathLst>
              <a:path w="8225197" h="172966">
                <a:moveTo>
                  <a:pt x="8225197" y="172966"/>
                </a:moveTo>
                <a:lnTo>
                  <a:pt x="165114" y="172966"/>
                </a:lnTo>
                <a:cubicBezTo>
                  <a:pt x="69595" y="98121"/>
                  <a:pt x="24080" y="36499"/>
                  <a:pt x="0" y="0"/>
                </a:cubicBezTo>
                <a:lnTo>
                  <a:pt x="8225197" y="0"/>
                </a:lnTo>
                <a:close/>
              </a:path>
            </a:pathLst>
          </a:custGeom>
          <a:gradFill>
            <a:gsLst>
              <a:gs pos="100000">
                <a:schemeClr val="bg1">
                  <a:alpha val="0"/>
                </a:schemeClr>
              </a:gs>
              <a:gs pos="0">
                <a:schemeClr val="tx1">
                  <a:lumMod val="90000"/>
                  <a:alpha val="25000"/>
                </a:schemeClr>
              </a:gs>
            </a:gsLst>
            <a:lin ang="5400000" scaled="1"/>
          </a:gra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19" descr="A picture containing shape&#10;&#10;Description automatically generated">
            <a:extLst>
              <a:ext uri="{FF2B5EF4-FFF2-40B4-BE49-F238E27FC236}">
                <a16:creationId xmlns:a16="http://schemas.microsoft.com/office/drawing/2014/main" id="{5992D13F-E2F0-4D40-9000-901B94C5AB7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1" name="Freeform: Shape 20">
            <a:extLst>
              <a:ext uri="{FF2B5EF4-FFF2-40B4-BE49-F238E27FC236}">
                <a16:creationId xmlns:a16="http://schemas.microsoft.com/office/drawing/2014/main" id="{E55DE16F-684D-4FF0-B2FF-98A1C3BE3DD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picture containing text&#10;&#10;Description automatically generated">
            <a:extLst>
              <a:ext uri="{FF2B5EF4-FFF2-40B4-BE49-F238E27FC236}">
                <a16:creationId xmlns:a16="http://schemas.microsoft.com/office/drawing/2014/main" id="{6652A4D6-26ED-1ABD-1D94-48F1D7F7912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3" name="Picture 2">
            <a:extLst>
              <a:ext uri="{FF2B5EF4-FFF2-40B4-BE49-F238E27FC236}">
                <a16:creationId xmlns:a16="http://schemas.microsoft.com/office/drawing/2014/main" id="{CD789C85-BF5E-4C00-1F10-94197A1BA975}"/>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874712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pic>
        <p:nvPicPr>
          <p:cNvPr id="5" name="Picture 4" descr="A picture containing shape&#10;&#10;Description automatically generated">
            <a:extLst>
              <a:ext uri="{FF2B5EF4-FFF2-40B4-BE49-F238E27FC236}">
                <a16:creationId xmlns:a16="http://schemas.microsoft.com/office/drawing/2014/main" id="{15761007-C6BC-48E3-9DC9-74819182CD81}"/>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8FAC7C15-06C5-4660-8396-8427A4CF302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3CD0AB7D-53A4-4C15-BFBD-A32F5CC2AB1C}"/>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BCFF6AB5-71AB-E61D-D3C2-B4F1E9C52BFE}"/>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451682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DA3C61CA-D13B-4ECB-B1FB-04AF0BCFF94D}"/>
              </a:ext>
            </a:extLst>
          </p:cNvPr>
          <p:cNvSpPr>
            <a:spLocks noGrp="1"/>
          </p:cNvSpPr>
          <p:nvPr>
            <p:ph sz="quarter" idx="10"/>
          </p:nvPr>
        </p:nvSpPr>
        <p:spPr>
          <a:xfrm>
            <a:off x="588263" y="1756229"/>
            <a:ext cx="11018520" cy="4512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shape&#10;&#10;Description automatically generated">
            <a:extLst>
              <a:ext uri="{FF2B5EF4-FFF2-40B4-BE49-F238E27FC236}">
                <a16:creationId xmlns:a16="http://schemas.microsoft.com/office/drawing/2014/main" id="{60CF04FC-2E24-4DAF-A621-988449F4EC60}"/>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 name="TextBox 1">
            <a:extLst>
              <a:ext uri="{FF2B5EF4-FFF2-40B4-BE49-F238E27FC236}">
                <a16:creationId xmlns:a16="http://schemas.microsoft.com/office/drawing/2014/main" id="{203A62DC-5F75-21A8-1B47-FA87E0C5EB46}"/>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4" name="Picture 3">
            <a:extLst>
              <a:ext uri="{FF2B5EF4-FFF2-40B4-BE49-F238E27FC236}">
                <a16:creationId xmlns:a16="http://schemas.microsoft.com/office/drawing/2014/main" id="{170B2D09-B08C-8B8F-1ADC-458DF8A7622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508989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1027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1724647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3663713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074524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557128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ternal slide">
    <p:bg>
      <p:bgPr>
        <a:solidFill>
          <a:schemeClr val="tx1"/>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39253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492443"/>
          </a:xfrm>
        </p:spPr>
        <p:txBody>
          <a:bodyPr/>
          <a:lstStyle>
            <a:lvl1pPr>
              <a:defRPr sz="3200">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026725"/>
            <a:ext cx="11018520" cy="276999"/>
          </a:xfrm>
        </p:spPr>
        <p:txBody>
          <a:bodyPr/>
          <a:lstStyle>
            <a:lvl1pPr marL="0" indent="0" algn="l" defTabSz="932742" rtl="0" eaLnBrk="1" latinLnBrk="0" hangingPunct="1">
              <a:lnSpc>
                <a:spcPct val="100000"/>
              </a:lnSpc>
              <a:spcBef>
                <a:spcPct val="0"/>
              </a:spcBef>
              <a:buNone/>
              <a:defRPr lang="en-US" sz="1800" b="0" kern="1200" cap="none" spc="0" baseline="0" dirty="0">
                <a:ln w="3175">
                  <a:noFill/>
                </a:ln>
                <a:solidFill>
                  <a:schemeClr val="tx1"/>
                </a:solidFill>
                <a:effectLst/>
                <a:latin typeface="+mn-lt"/>
                <a:ea typeface="+mn-ea"/>
                <a:cs typeface="Segoe UI" pitchFamily="34" charset="0"/>
              </a:defRPr>
            </a:lvl1pPr>
          </a:lstStyle>
          <a:p>
            <a:pPr lvl="0"/>
            <a:endParaRPr lang="en-US"/>
          </a:p>
        </p:txBody>
      </p:sp>
      <p:pic>
        <p:nvPicPr>
          <p:cNvPr id="5" name="Picture 4" descr="A picture containing shape&#10;&#10;Description automatically generated">
            <a:extLst>
              <a:ext uri="{FF2B5EF4-FFF2-40B4-BE49-F238E27FC236}">
                <a16:creationId xmlns:a16="http://schemas.microsoft.com/office/drawing/2014/main" id="{B3DD69B6-8C24-4FF4-8A72-78F0D5F3958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6" name="Freeform: Shape 5">
            <a:extLst>
              <a:ext uri="{FF2B5EF4-FFF2-40B4-BE49-F238E27FC236}">
                <a16:creationId xmlns:a16="http://schemas.microsoft.com/office/drawing/2014/main" id="{D8BDF698-75A5-4002-83ED-319EB437B9BF}"/>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EDBDE4C-0E61-7932-800E-4EE523EDCE4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9" name="Picture 8" descr="A picture containing text&#10;&#10;Description automatically generated">
            <a:extLst>
              <a:ext uri="{FF2B5EF4-FFF2-40B4-BE49-F238E27FC236}">
                <a16:creationId xmlns:a16="http://schemas.microsoft.com/office/drawing/2014/main" id="{0C82F10C-1B4A-0C4F-27F8-05976B44BB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0" name="Picture 9">
            <a:extLst>
              <a:ext uri="{FF2B5EF4-FFF2-40B4-BE49-F238E27FC236}">
                <a16:creationId xmlns:a16="http://schemas.microsoft.com/office/drawing/2014/main" id="{B861A381-D49E-39DA-92CD-30BABD7361D0}"/>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65387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33AECBDA-7428-4A39-9FC3-6FB5C6542F77}"/>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Rectangle 7">
            <a:extLst>
              <a:ext uri="{FF2B5EF4-FFF2-40B4-BE49-F238E27FC236}">
                <a16:creationId xmlns:a16="http://schemas.microsoft.com/office/drawing/2014/main" id="{9637F3BC-597F-4575-852C-08E771CAB05D}"/>
              </a:ext>
            </a:extLst>
          </p:cNvPr>
          <p:cNvSpPr/>
          <p:nvPr userDrawn="1"/>
        </p:nvSpPr>
        <p:spPr bwMode="auto">
          <a:xfrm>
            <a:off x="0" y="5943600"/>
            <a:ext cx="12188952" cy="9144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Background pattern&#10;&#10;Description automatically generated">
            <a:extLst>
              <a:ext uri="{FF2B5EF4-FFF2-40B4-BE49-F238E27FC236}">
                <a16:creationId xmlns:a16="http://schemas.microsoft.com/office/drawing/2014/main" id="{25A73C4B-FF4D-44B8-ACC0-EF67A956FE3C}"/>
              </a:ext>
            </a:extLst>
          </p:cNvPr>
          <p:cNvPicPr>
            <a:picLocks noChangeAspect="1"/>
          </p:cNvPicPr>
          <p:nvPr userDrawn="1"/>
        </p:nvPicPr>
        <p:blipFill rotWithShape="1">
          <a:blip r:embed="rId3"/>
          <a:srcRect l="769" t="265" r="256" b="758"/>
          <a:stretch/>
        </p:blipFill>
        <p:spPr>
          <a:xfrm>
            <a:off x="0" y="0"/>
            <a:ext cx="12192000" cy="6858000"/>
          </a:xfrm>
          <a:prstGeom prst="rect">
            <a:avLst/>
          </a:prstGeom>
        </p:spPr>
      </p:pic>
      <p:sp>
        <p:nvSpPr>
          <p:cNvPr id="11" name="Title 10">
            <a:extLst>
              <a:ext uri="{FF2B5EF4-FFF2-40B4-BE49-F238E27FC236}">
                <a16:creationId xmlns:a16="http://schemas.microsoft.com/office/drawing/2014/main" id="{063E66AE-A766-43C5-A305-5AC9EC59F6D4}"/>
              </a:ext>
            </a:extLst>
          </p:cNvPr>
          <p:cNvSpPr>
            <a:spLocks noGrp="1"/>
          </p:cNvSpPr>
          <p:nvPr>
            <p:ph type="title" hasCustomPrompt="1"/>
          </p:nvPr>
        </p:nvSpPr>
        <p:spPr>
          <a:xfrm>
            <a:off x="588263" y="3152001"/>
            <a:ext cx="2120581" cy="553998"/>
          </a:xfrm>
        </p:spPr>
        <p:txBody>
          <a:bodyPr wrap="none" anchor="ctr"/>
          <a:lstStyle>
            <a:lvl1pPr>
              <a:defRPr/>
            </a:lvl1pPr>
          </a:lstStyle>
          <a:p>
            <a:r>
              <a:rPr lang="en-US"/>
              <a:t>Thank you</a:t>
            </a:r>
          </a:p>
        </p:txBody>
      </p:sp>
    </p:spTree>
    <p:extLst>
      <p:ext uri="{BB962C8B-B14F-4D97-AF65-F5344CB8AC3E}">
        <p14:creationId xmlns:p14="http://schemas.microsoft.com/office/powerpoint/2010/main" val="4148611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 with Blue Bar">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8BEC2-828D-4136-B933-F6F4896B7971}"/>
              </a:ext>
            </a:extLst>
          </p:cNvPr>
          <p:cNvSpPr/>
          <p:nvPr userDrawn="1"/>
        </p:nvSpPr>
        <p:spPr bwMode="auto">
          <a:xfrm>
            <a:off x="0" y="0"/>
            <a:ext cx="12192000" cy="1981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8375BB5A-A460-462D-9B83-EC5D3F2BD096}"/>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967F30EC-60C6-4F5D-BE2C-C96287F13F30}"/>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3A465B31-46B4-93F4-DF5D-C5A159B78865}"/>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descr="A picture containing text&#10;&#10;Description automatically generated">
            <a:extLst>
              <a:ext uri="{FF2B5EF4-FFF2-40B4-BE49-F238E27FC236}">
                <a16:creationId xmlns:a16="http://schemas.microsoft.com/office/drawing/2014/main" id="{5688BDF1-23DA-28A0-0524-D4E007639E3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11" name="Picture 10">
            <a:extLst>
              <a:ext uri="{FF2B5EF4-FFF2-40B4-BE49-F238E27FC236}">
                <a16:creationId xmlns:a16="http://schemas.microsoft.com/office/drawing/2014/main" id="{B8AE835E-E1CE-E921-B6A4-B50C98811C36}"/>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750909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 with Image Overlay">
    <p:bg>
      <p:bgRef idx="1001">
        <a:schemeClr val="bg1"/>
      </p:bgRef>
    </p:bg>
    <p:spTree>
      <p:nvGrpSpPr>
        <p:cNvPr id="1" name=""/>
        <p:cNvGrpSpPr/>
        <p:nvPr/>
      </p:nvGrpSpPr>
      <p:grpSpPr>
        <a:xfrm>
          <a:off x="0" y="0"/>
          <a:ext cx="0" cy="0"/>
          <a:chOff x="0" y="0"/>
          <a:chExt cx="0" cy="0"/>
        </a:xfrm>
      </p:grpSpPr>
      <p:pic>
        <p:nvPicPr>
          <p:cNvPr id="9" name="Picture 8" descr="A group of people sitting at a desk with computers&#10;&#10;Description automatically generated with low confidence">
            <a:extLst>
              <a:ext uri="{FF2B5EF4-FFF2-40B4-BE49-F238E27FC236}">
                <a16:creationId xmlns:a16="http://schemas.microsoft.com/office/drawing/2014/main" id="{83E06CA4-274D-4C4B-BC9A-A8768E3E112F}"/>
              </a:ext>
            </a:extLst>
          </p:cNvPr>
          <p:cNvPicPr>
            <a:picLocks/>
          </p:cNvPicPr>
          <p:nvPr/>
        </p:nvPicPr>
        <p:blipFill rotWithShape="1">
          <a:blip r:embed="rId2"/>
          <a:srcRect t="18525" b="33533"/>
          <a:stretch/>
        </p:blipFill>
        <p:spPr>
          <a:xfrm>
            <a:off x="0" y="1"/>
            <a:ext cx="12192000" cy="3042731"/>
          </a:xfrm>
          <a:prstGeom prst="rect">
            <a:avLst/>
          </a:prstGeom>
        </p:spPr>
      </p:pic>
      <p:sp>
        <p:nvSpPr>
          <p:cNvPr id="10" name="Rectangle 9">
            <a:extLst>
              <a:ext uri="{FF2B5EF4-FFF2-40B4-BE49-F238E27FC236}">
                <a16:creationId xmlns:a16="http://schemas.microsoft.com/office/drawing/2014/main" id="{D2D8E0FA-7677-4D77-BE3C-2AEC12DACAE6}"/>
              </a:ext>
            </a:extLst>
          </p:cNvPr>
          <p:cNvSpPr/>
          <p:nvPr/>
        </p:nvSpPr>
        <p:spPr bwMode="auto">
          <a:xfrm>
            <a:off x="0" y="1"/>
            <a:ext cx="12192000" cy="3048017"/>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7">
            <a:extLst>
              <a:ext uri="{FF2B5EF4-FFF2-40B4-BE49-F238E27FC236}">
                <a16:creationId xmlns:a16="http://schemas.microsoft.com/office/drawing/2014/main" id="{EE1EAD27-E2C1-45AA-9F72-6EA7464EBD2B}"/>
              </a:ext>
            </a:extLst>
          </p:cNvPr>
          <p:cNvSpPr>
            <a:spLocks noGrp="1"/>
          </p:cNvSpPr>
          <p:nvPr userDrawn="1">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userDrawn="1">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bg1"/>
                </a:solidFill>
                <a:effectLst/>
                <a:latin typeface="+mn-lt"/>
                <a:ea typeface="+mn-ea"/>
                <a:cs typeface="Segoe UI" pitchFamily="34" charset="0"/>
              </a:defRPr>
            </a:lvl1pPr>
          </a:lstStyle>
          <a:p>
            <a:pPr lvl="0"/>
            <a:endParaRPr lang="en-US"/>
          </a:p>
        </p:txBody>
      </p:sp>
      <p:pic>
        <p:nvPicPr>
          <p:cNvPr id="7" name="Picture 6" descr="A picture containing shape&#10;&#10;Description automatically generated">
            <a:extLst>
              <a:ext uri="{FF2B5EF4-FFF2-40B4-BE49-F238E27FC236}">
                <a16:creationId xmlns:a16="http://schemas.microsoft.com/office/drawing/2014/main" id="{AD7F6615-AD50-4929-8C29-AC0CD149D531}"/>
              </a:ext>
            </a:extLst>
          </p:cNvPr>
          <p:cNvPicPr>
            <a:picLocks noChangeAspect="1"/>
          </p:cNvPicPr>
          <p:nvPr userDrawn="1"/>
        </p:nvPicPr>
        <p:blipFill rotWithShape="1">
          <a:blip r:embed="rId3"/>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8" name="Freeform: Shape 7">
            <a:extLst>
              <a:ext uri="{FF2B5EF4-FFF2-40B4-BE49-F238E27FC236}">
                <a16:creationId xmlns:a16="http://schemas.microsoft.com/office/drawing/2014/main" id="{D5B6CD6F-FF22-450E-9D7B-C98BCCCDBF48}"/>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4B077ECA-492B-C080-4FA3-B9D24288C6C3}"/>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3" name="Picture 2" descr="A picture containing text&#10;&#10;Description automatically generated">
            <a:extLst>
              <a:ext uri="{FF2B5EF4-FFF2-40B4-BE49-F238E27FC236}">
                <a16:creationId xmlns:a16="http://schemas.microsoft.com/office/drawing/2014/main" id="{A7B9249E-A57E-5BC8-E46D-5D55E412909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4" name="Picture 3">
            <a:extLst>
              <a:ext uri="{FF2B5EF4-FFF2-40B4-BE49-F238E27FC236}">
                <a16:creationId xmlns:a16="http://schemas.microsoft.com/office/drawing/2014/main" id="{C6C933EE-EAD1-7F0A-9111-5346B6C919CD}"/>
              </a:ext>
            </a:extLst>
          </p:cNvPr>
          <p:cNvPicPr>
            <a:picLocks noChangeAspect="1"/>
          </p:cNvPicPr>
          <p:nvPr userDrawn="1"/>
        </p:nvPicPr>
        <p:blipFill>
          <a:blip r:embed="rId5"/>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4009110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 with 3-columns">
    <p:bg>
      <p:bgRef idx="1001">
        <a:schemeClr val="bg1"/>
      </p:bgRef>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E1EAD27-E2C1-45AA-9F72-6EA7464EBD2B}"/>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B4691FE3-136F-4936-BE45-74428071CAC1}"/>
              </a:ext>
            </a:extLst>
          </p:cNvPr>
          <p:cNvSpPr>
            <a:spLocks noGrp="1"/>
          </p:cNvSpPr>
          <p:nvPr>
            <p:ph type="body" sz="quarter" idx="11"/>
          </p:nvPr>
        </p:nvSpPr>
        <p:spPr>
          <a:xfrm>
            <a:off x="588263" y="1100613"/>
            <a:ext cx="11018520" cy="338554"/>
          </a:xfrm>
        </p:spPr>
        <p:txBody>
          <a:bodyPr/>
          <a:lstStyle>
            <a:lvl1pPr marL="0" indent="0" algn="l" defTabSz="932742" rtl="0" eaLnBrk="1" latinLnBrk="0" hangingPunct="1">
              <a:lnSpc>
                <a:spcPct val="100000"/>
              </a:lnSpc>
              <a:spcBef>
                <a:spcPct val="0"/>
              </a:spcBef>
              <a:buNone/>
              <a:defRPr lang="en-US" sz="2200" b="0" kern="1200" cap="none" spc="0" baseline="0" dirty="0">
                <a:ln w="3175">
                  <a:noFill/>
                </a:ln>
                <a:solidFill>
                  <a:schemeClr val="tx1"/>
                </a:solidFill>
                <a:effectLst/>
                <a:latin typeface="+mn-lt"/>
                <a:ea typeface="+mn-ea"/>
                <a:cs typeface="Segoe UI" pitchFamily="34" charset="0"/>
              </a:defRPr>
            </a:lvl1pPr>
          </a:lstStyle>
          <a:p>
            <a:pPr lvl="0"/>
            <a:endParaRPr lang="en-US"/>
          </a:p>
        </p:txBody>
      </p:sp>
      <p:sp>
        <p:nvSpPr>
          <p:cNvPr id="7" name="Hexagon 6">
            <a:extLst>
              <a:ext uri="{FF2B5EF4-FFF2-40B4-BE49-F238E27FC236}">
                <a16:creationId xmlns:a16="http://schemas.microsoft.com/office/drawing/2014/main" id="{130A13A5-ECE2-4CFF-8B3B-1CACA82A2645}"/>
              </a:ext>
            </a:extLst>
          </p:cNvPr>
          <p:cNvSpPr/>
          <p:nvPr userDrawn="1"/>
        </p:nvSpPr>
        <p:spPr bwMode="auto">
          <a:xfrm>
            <a:off x="588263"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7DE9BC71-4459-4F83-B6B3-DF46D2B192DA}"/>
              </a:ext>
            </a:extLst>
          </p:cNvPr>
          <p:cNvSpPr/>
          <p:nvPr userDrawn="1"/>
        </p:nvSpPr>
        <p:spPr bwMode="auto">
          <a:xfrm>
            <a:off x="4346996"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EC355D75-D4C8-4C52-B5C1-F3A3AFEF4646}"/>
              </a:ext>
            </a:extLst>
          </p:cNvPr>
          <p:cNvSpPr/>
          <p:nvPr userDrawn="1"/>
        </p:nvSpPr>
        <p:spPr bwMode="auto">
          <a:xfrm>
            <a:off x="8105728" y="1743821"/>
            <a:ext cx="1002416" cy="832847"/>
          </a:xfrm>
          <a:prstGeom prst="hexagon">
            <a:avLst>
              <a:gd name="adj" fmla="val 26587"/>
              <a:gd name="vf" fmla="val 115470"/>
            </a:avLst>
          </a:prstGeom>
          <a:solidFill>
            <a:schemeClr val="bg1"/>
          </a:solidFill>
          <a:ln>
            <a:noFill/>
            <a:headEnd type="none" w="med" len="med"/>
            <a:tailEnd type="none" w="med" len="med"/>
          </a:ln>
          <a:effectLst>
            <a:outerShdw blurRad="63500" sx="120000" sy="120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75EAEAF-58A3-480F-9A1F-392986AB3A7E}"/>
              </a:ext>
            </a:extLst>
          </p:cNvPr>
          <p:cNvSpPr>
            <a:spLocks noGrp="1"/>
          </p:cNvSpPr>
          <p:nvPr>
            <p:ph type="body" sz="quarter" idx="13"/>
          </p:nvPr>
        </p:nvSpPr>
        <p:spPr>
          <a:xfrm>
            <a:off x="588263"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FD3B93B2-E986-4264-9106-C5019ECC0DE0}"/>
              </a:ext>
            </a:extLst>
          </p:cNvPr>
          <p:cNvSpPr>
            <a:spLocks noGrp="1"/>
          </p:cNvSpPr>
          <p:nvPr>
            <p:ph type="body" sz="quarter" idx="14"/>
          </p:nvPr>
        </p:nvSpPr>
        <p:spPr>
          <a:xfrm>
            <a:off x="4346996"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45A621-104B-4D26-8EEB-62C61A3F1ACD}"/>
              </a:ext>
            </a:extLst>
          </p:cNvPr>
          <p:cNvSpPr>
            <a:spLocks noGrp="1"/>
          </p:cNvSpPr>
          <p:nvPr>
            <p:ph type="body" sz="quarter" idx="15"/>
          </p:nvPr>
        </p:nvSpPr>
        <p:spPr>
          <a:xfrm>
            <a:off x="8105728" y="3426106"/>
            <a:ext cx="3499013" cy="2849580"/>
          </a:xfrm>
        </p:spPr>
        <p:txBody>
          <a:bodyPr>
            <a:noAutofit/>
          </a:bodyPr>
          <a:lstStyle>
            <a:lvl1pPr marL="228600" indent="-228600">
              <a:spcBef>
                <a:spcPts val="600"/>
              </a:spcBef>
              <a:buFont typeface="Arial" panose="020B0604020202020204" pitchFamily="34" charset="0"/>
              <a:buChar char="•"/>
              <a:defRPr sz="1800"/>
            </a:lvl1pPr>
            <a:lvl2pPr>
              <a:spcBef>
                <a:spcPts val="600"/>
              </a:spcBef>
              <a:defRPr sz="1800"/>
            </a:lvl2pPr>
            <a:lvl3pPr>
              <a:spcBef>
                <a:spcPts val="600"/>
              </a:spcBef>
              <a:defRPr sz="1800"/>
            </a:lvl3pPr>
            <a:lvl4pPr>
              <a:spcBef>
                <a:spcPts val="600"/>
              </a:spcBef>
              <a:defRPr sz="1800"/>
            </a:lvl4pPr>
            <a:lvl5pPr>
              <a:spcBef>
                <a:spcPts val="60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F8E9FA9E-5B47-49D1-A345-179AFD893438}"/>
              </a:ext>
            </a:extLst>
          </p:cNvPr>
          <p:cNvCxnSpPr>
            <a:cxnSpLocks/>
          </p:cNvCxnSpPr>
          <p:nvPr userDrawn="1"/>
        </p:nvCxnSpPr>
        <p:spPr>
          <a:xfrm>
            <a:off x="4217136" y="3421802"/>
            <a:ext cx="0" cy="276128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F4C75B-2AED-4ECC-9654-CBCEA419D87B}"/>
              </a:ext>
            </a:extLst>
          </p:cNvPr>
          <p:cNvCxnSpPr>
            <a:cxnSpLocks/>
          </p:cNvCxnSpPr>
          <p:nvPr userDrawn="1"/>
        </p:nvCxnSpPr>
        <p:spPr>
          <a:xfrm>
            <a:off x="7975869" y="3426106"/>
            <a:ext cx="0" cy="284958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39ED39AA-F171-4895-9D5D-D3B3E61F8AC5}"/>
              </a:ext>
            </a:extLst>
          </p:cNvPr>
          <p:cNvSpPr>
            <a:spLocks noGrp="1"/>
          </p:cNvSpPr>
          <p:nvPr>
            <p:ph type="body" sz="quarter" idx="16" hasCustomPrompt="1"/>
          </p:nvPr>
        </p:nvSpPr>
        <p:spPr>
          <a:xfrm>
            <a:off x="588263" y="3059120"/>
            <a:ext cx="3499013" cy="276999"/>
          </a:xfrm>
        </p:spPr>
        <p:txBody>
          <a:bodyPr anchor="b"/>
          <a:lstStyle>
            <a:lvl1pPr marL="0" indent="0">
              <a:buFont typeface="Arial" panose="020B0604020202020204" pitchFamily="34" charset="0"/>
              <a:buNone/>
              <a:defRPr sz="1800">
                <a:solidFill>
                  <a:schemeClr val="accent1"/>
                </a:solidFill>
                <a:latin typeface="+mj-lt"/>
              </a:defRPr>
            </a:lvl1pPr>
          </a:lstStyle>
          <a:p>
            <a:pPr lvl="0"/>
            <a:r>
              <a:rPr lang="en-US"/>
              <a:t>Title goes here</a:t>
            </a:r>
          </a:p>
        </p:txBody>
      </p:sp>
      <p:sp>
        <p:nvSpPr>
          <p:cNvPr id="29" name="Text Placeholder 27">
            <a:extLst>
              <a:ext uri="{FF2B5EF4-FFF2-40B4-BE49-F238E27FC236}">
                <a16:creationId xmlns:a16="http://schemas.microsoft.com/office/drawing/2014/main" id="{B85D0F05-2A12-4A36-ADD2-848D8DBFE499}"/>
              </a:ext>
            </a:extLst>
          </p:cNvPr>
          <p:cNvSpPr>
            <a:spLocks noGrp="1"/>
          </p:cNvSpPr>
          <p:nvPr>
            <p:ph type="body" sz="quarter" idx="17" hasCustomPrompt="1"/>
          </p:nvPr>
        </p:nvSpPr>
        <p:spPr>
          <a:xfrm>
            <a:off x="4346996"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sp>
        <p:nvSpPr>
          <p:cNvPr id="30" name="Text Placeholder 27">
            <a:extLst>
              <a:ext uri="{FF2B5EF4-FFF2-40B4-BE49-F238E27FC236}">
                <a16:creationId xmlns:a16="http://schemas.microsoft.com/office/drawing/2014/main" id="{ECFCBFC1-4084-44D6-B183-5BC6A9C74608}"/>
              </a:ext>
            </a:extLst>
          </p:cNvPr>
          <p:cNvSpPr>
            <a:spLocks noGrp="1"/>
          </p:cNvSpPr>
          <p:nvPr>
            <p:ph type="body" sz="quarter" idx="18" hasCustomPrompt="1"/>
          </p:nvPr>
        </p:nvSpPr>
        <p:spPr>
          <a:xfrm>
            <a:off x="8105728" y="3059120"/>
            <a:ext cx="3499013" cy="276999"/>
          </a:xfrm>
        </p:spPr>
        <p:txBody>
          <a:bodyPr anchor="b"/>
          <a:lstStyle>
            <a:lvl1pPr marL="0" indent="0">
              <a:buNone/>
              <a:defRPr lang="en-US" sz="1800" kern="1200" spc="0" baseline="0" dirty="0">
                <a:solidFill>
                  <a:schemeClr val="accent1"/>
                </a:solidFill>
                <a:latin typeface="+mj-lt"/>
                <a:ea typeface="+mn-ea"/>
                <a:cs typeface="Segoe UI" panose="020B0502040204020203" pitchFamily="34" charset="0"/>
              </a:defRPr>
            </a:lvl1pPr>
          </a:lstStyle>
          <a:p>
            <a:pPr marL="228600" marR="0" lvl="0" indent="-228600" algn="l" defTabSz="932742" rtl="0" eaLnBrk="1" fontAlgn="auto" latinLnBrk="0" hangingPunct="1">
              <a:lnSpc>
                <a:spcPct val="100000"/>
              </a:lnSpc>
              <a:spcBef>
                <a:spcPct val="20000"/>
              </a:spcBef>
              <a:spcAft>
                <a:spcPts val="0"/>
              </a:spcAft>
              <a:buClrTx/>
              <a:buSzPct val="90000"/>
              <a:tabLst/>
            </a:pPr>
            <a:r>
              <a:rPr lang="en-US"/>
              <a:t>Title goes here</a:t>
            </a:r>
          </a:p>
        </p:txBody>
      </p:sp>
      <p:pic>
        <p:nvPicPr>
          <p:cNvPr id="21" name="Picture 20" descr="A picture containing shape&#10;&#10;Description automatically generated">
            <a:extLst>
              <a:ext uri="{FF2B5EF4-FFF2-40B4-BE49-F238E27FC236}">
                <a16:creationId xmlns:a16="http://schemas.microsoft.com/office/drawing/2014/main" id="{EAE19109-8860-4F6C-A660-2C94EF10A4C4}"/>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22" name="Freeform: Shape 21">
            <a:extLst>
              <a:ext uri="{FF2B5EF4-FFF2-40B4-BE49-F238E27FC236}">
                <a16:creationId xmlns:a16="http://schemas.microsoft.com/office/drawing/2014/main" id="{58BBDE26-EBE3-4041-9759-70AE9566AA86}"/>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BF00EFF-2902-75F8-6E01-E8246E8DC8F9}"/>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10" name="Picture 9">
            <a:extLst>
              <a:ext uri="{FF2B5EF4-FFF2-40B4-BE49-F238E27FC236}">
                <a16:creationId xmlns:a16="http://schemas.microsoft.com/office/drawing/2014/main" id="{CAB247A8-2AAD-7E54-46E8-FCCBA143AF82}"/>
              </a:ext>
            </a:extLst>
          </p:cNvPr>
          <p:cNvPicPr>
            <a:picLocks noChangeAspect="1"/>
          </p:cNvPicPr>
          <p:nvPr userDrawn="1"/>
        </p:nvPicPr>
        <p:blipFill>
          <a:blip r:embed="rId3"/>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96792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7C69AA8-B817-4CCD-9711-9112D6D3574E}"/>
              </a:ext>
            </a:extLst>
          </p:cNvPr>
          <p:cNvPicPr>
            <a:picLocks noChangeAspect="1"/>
          </p:cNvPicPr>
          <p:nvPr userDrawn="1"/>
        </p:nvPicPr>
        <p:blipFill rotWithShape="1">
          <a:blip r:embed="rId2"/>
          <a:srcRect r="4826" b="3933"/>
          <a:stretch/>
        </p:blipFill>
        <p:spPr>
          <a:xfrm>
            <a:off x="10489557" y="5351438"/>
            <a:ext cx="1702443" cy="1506562"/>
          </a:xfrm>
          <a:custGeom>
            <a:avLst/>
            <a:gdLst>
              <a:gd name="connsiteX0" fmla="*/ 0 w 1702443"/>
              <a:gd name="connsiteY0" fmla="*/ 0 h 1506562"/>
              <a:gd name="connsiteX1" fmla="*/ 1702443 w 1702443"/>
              <a:gd name="connsiteY1" fmla="*/ 0 h 1506562"/>
              <a:gd name="connsiteX2" fmla="*/ 1702443 w 1702443"/>
              <a:gd name="connsiteY2" fmla="*/ 1506562 h 1506562"/>
              <a:gd name="connsiteX3" fmla="*/ 0 w 1702443"/>
              <a:gd name="connsiteY3" fmla="*/ 1506562 h 1506562"/>
            </a:gdLst>
            <a:ahLst/>
            <a:cxnLst>
              <a:cxn ang="0">
                <a:pos x="connsiteX0" y="connsiteY0"/>
              </a:cxn>
              <a:cxn ang="0">
                <a:pos x="connsiteX1" y="connsiteY1"/>
              </a:cxn>
              <a:cxn ang="0">
                <a:pos x="connsiteX2" y="connsiteY2"/>
              </a:cxn>
              <a:cxn ang="0">
                <a:pos x="connsiteX3" y="connsiteY3"/>
              </a:cxn>
            </a:cxnLst>
            <a:rect l="l" t="t" r="r" b="b"/>
            <a:pathLst>
              <a:path w="1702443" h="1506562">
                <a:moveTo>
                  <a:pt x="0" y="0"/>
                </a:moveTo>
                <a:lnTo>
                  <a:pt x="1702443" y="0"/>
                </a:lnTo>
                <a:lnTo>
                  <a:pt x="1702443" y="1506562"/>
                </a:lnTo>
                <a:lnTo>
                  <a:pt x="0" y="1506562"/>
                </a:lnTo>
                <a:close/>
              </a:path>
            </a:pathLst>
          </a:custGeom>
        </p:spPr>
      </p:pic>
      <p:sp>
        <p:nvSpPr>
          <p:cNvPr id="4" name="Freeform: Shape 3">
            <a:extLst>
              <a:ext uri="{FF2B5EF4-FFF2-40B4-BE49-F238E27FC236}">
                <a16:creationId xmlns:a16="http://schemas.microsoft.com/office/drawing/2014/main" id="{3486760C-0BBF-401B-ACD5-D91C7A51FEFD}"/>
              </a:ext>
            </a:extLst>
          </p:cNvPr>
          <p:cNvSpPr/>
          <p:nvPr userDrawn="1"/>
        </p:nvSpPr>
        <p:spPr bwMode="auto">
          <a:xfrm>
            <a:off x="2" y="6555572"/>
            <a:ext cx="10806241" cy="302429"/>
          </a:xfrm>
          <a:custGeom>
            <a:avLst/>
            <a:gdLst>
              <a:gd name="connsiteX0" fmla="*/ 0 w 10806241"/>
              <a:gd name="connsiteY0" fmla="*/ 0 h 302429"/>
              <a:gd name="connsiteX1" fmla="*/ 10806241 w 10806241"/>
              <a:gd name="connsiteY1" fmla="*/ 0 h 302429"/>
              <a:gd name="connsiteX2" fmla="*/ 10619973 w 10806241"/>
              <a:gd name="connsiteY2" fmla="*/ 302429 h 302429"/>
              <a:gd name="connsiteX3" fmla="*/ 0 w 10806241"/>
              <a:gd name="connsiteY3" fmla="*/ 302429 h 302429"/>
            </a:gdLst>
            <a:ahLst/>
            <a:cxnLst>
              <a:cxn ang="0">
                <a:pos x="connsiteX0" y="connsiteY0"/>
              </a:cxn>
              <a:cxn ang="0">
                <a:pos x="connsiteX1" y="connsiteY1"/>
              </a:cxn>
              <a:cxn ang="0">
                <a:pos x="connsiteX2" y="connsiteY2"/>
              </a:cxn>
              <a:cxn ang="0">
                <a:pos x="connsiteX3" y="connsiteY3"/>
              </a:cxn>
            </a:cxnLst>
            <a:rect l="l" t="t" r="r" b="b"/>
            <a:pathLst>
              <a:path w="10806241" h="302429">
                <a:moveTo>
                  <a:pt x="0" y="0"/>
                </a:moveTo>
                <a:lnTo>
                  <a:pt x="10806241" y="0"/>
                </a:lnTo>
                <a:lnTo>
                  <a:pt x="10619973" y="302429"/>
                </a:lnTo>
                <a:lnTo>
                  <a:pt x="0" y="30242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825EED1F-C714-5B80-07F2-2808A689B0F1}"/>
              </a:ext>
            </a:extLst>
          </p:cNvPr>
          <p:cNvSpPr txBox="1"/>
          <p:nvPr userDrawn="1"/>
        </p:nvSpPr>
        <p:spPr>
          <a:xfrm>
            <a:off x="8477877" y="6657542"/>
            <a:ext cx="2011680" cy="110800"/>
          </a:xfrm>
          <a:prstGeom prst="rect">
            <a:avLst/>
          </a:prstGeom>
          <a:noFill/>
        </p:spPr>
        <p:txBody>
          <a:bodyPr wrap="square" lIns="0" tIns="0" rIns="0" bIns="0">
            <a:spAutoFit/>
          </a:bodyPr>
          <a:lstStyle/>
          <a:p>
            <a:pPr algn="r">
              <a:lnSpc>
                <a:spcPct val="90000"/>
              </a:lnSpc>
              <a:spcAft>
                <a:spcPts val="600"/>
              </a:spcAft>
            </a:pPr>
            <a:r>
              <a:rPr lang="en-US" sz="800" dirty="0"/>
              <a:t>©Microsoft Corporation. All rights reserved.</a:t>
            </a:r>
          </a:p>
        </p:txBody>
      </p:sp>
      <p:pic>
        <p:nvPicPr>
          <p:cNvPr id="5" name="Picture 4" descr="A picture containing text&#10;&#10;Description automatically generated">
            <a:extLst>
              <a:ext uri="{FF2B5EF4-FFF2-40B4-BE49-F238E27FC236}">
                <a16:creationId xmlns:a16="http://schemas.microsoft.com/office/drawing/2014/main" id="{96B9A934-D9EB-8E3A-925A-366A82F7E37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4583" y="6626820"/>
            <a:ext cx="1554480" cy="198992"/>
          </a:xfrm>
          <a:prstGeom prst="rect">
            <a:avLst/>
          </a:prstGeom>
        </p:spPr>
      </p:pic>
      <p:pic>
        <p:nvPicPr>
          <p:cNvPr id="7" name="Picture 6">
            <a:extLst>
              <a:ext uri="{FF2B5EF4-FFF2-40B4-BE49-F238E27FC236}">
                <a16:creationId xmlns:a16="http://schemas.microsoft.com/office/drawing/2014/main" id="{25CD848A-B61C-4B21-8680-1DEF704C2FA4}"/>
              </a:ext>
            </a:extLst>
          </p:cNvPr>
          <p:cNvPicPr>
            <a:picLocks noChangeAspect="1"/>
          </p:cNvPicPr>
          <p:nvPr userDrawn="1"/>
        </p:nvPicPr>
        <p:blipFill>
          <a:blip r:embed="rId4"/>
          <a:stretch>
            <a:fillRect/>
          </a:stretch>
        </p:blipFill>
        <p:spPr>
          <a:xfrm>
            <a:off x="584201" y="6617196"/>
            <a:ext cx="1281987" cy="182880"/>
          </a:xfrm>
          <a:prstGeom prst="rect">
            <a:avLst/>
          </a:prstGeom>
        </p:spPr>
      </p:pic>
    </p:spTree>
    <p:extLst>
      <p:ext uri="{BB962C8B-B14F-4D97-AF65-F5344CB8AC3E}">
        <p14:creationId xmlns:p14="http://schemas.microsoft.com/office/powerpoint/2010/main" val="2845357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ags" Target="../tags/tag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3.xml"/><Relationship Id="rId17" Type="http://schemas.openxmlformats.org/officeDocument/2006/relationships/image" Target="../media/image2.emf"/><Relationship Id="rId2" Type="http://schemas.openxmlformats.org/officeDocument/2006/relationships/slideLayout" Target="../slideLayouts/slideLayout41.xml"/><Relationship Id="rId16" Type="http://schemas.openxmlformats.org/officeDocument/2006/relationships/image" Target="../media/image1.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oleObject" Target="../embeddings/oleObject2.bin"/><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376290595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18362844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ACEDAC5-1209-4398-975F-58A44F2F71D9}"/>
              </a:ext>
            </a:extLst>
          </p:cNvPr>
          <p:cNvGraphicFramePr>
            <a:graphicFrameLocks noChangeAspect="1"/>
          </p:cNvGraphicFramePr>
          <p:nvPr userDrawn="1">
            <p:custDataLst>
              <p:tags r:id="rId13"/>
            </p:custDataLst>
            <p:extLst>
              <p:ext uri="{D42A27DB-BD31-4B8C-83A1-F6EECF244321}">
                <p14:modId xmlns:p14="http://schemas.microsoft.com/office/powerpoint/2010/main" val="3359241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425" imgH="424" progId="TCLayout.ActiveDocument.1">
                  <p:embed/>
                </p:oleObj>
              </mc:Choice>
              <mc:Fallback>
                <p:oleObj name="think-cell Slide" r:id="rId15" imgW="425" imgH="424" progId="TCLayout.ActiveDocument.1">
                  <p:embed/>
                  <p:pic>
                    <p:nvPicPr>
                      <p:cNvPr id="6" name="Object 5" hidden="1">
                        <a:extLst>
                          <a:ext uri="{FF2B5EF4-FFF2-40B4-BE49-F238E27FC236}">
                            <a16:creationId xmlns:a16="http://schemas.microsoft.com/office/drawing/2014/main" id="{3ACEDAC5-1209-4398-975F-58A44F2F71D9}"/>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5713690-8195-4E34-8BA4-D3CC7717E7D8}"/>
              </a:ext>
            </a:extLst>
          </p:cNvPr>
          <p:cNvSpPr/>
          <p:nvPr userDrawn="1">
            <p:custDataLst>
              <p:tags r:id="rId14"/>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976898" y="2843773"/>
            <a:ext cx="6858000" cy="1170455"/>
          </a:xfrm>
          <a:prstGeom prst="rect">
            <a:avLst/>
          </a:prstGeom>
        </p:spPr>
      </p:pic>
    </p:spTree>
    <p:extLst>
      <p:ext uri="{BB962C8B-B14F-4D97-AF65-F5344CB8AC3E}">
        <p14:creationId xmlns:p14="http://schemas.microsoft.com/office/powerpoint/2010/main" val="425381067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1.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7"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hyperlink" Target="https://www.flickr.com/photos/146791570@N05/32251569372/" TargetMode="Externa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learn.microsoft.com/en-us/azure/search/search-indexer-overview#supported-data-sources"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42966-8443-98E0-74B3-684BC51EF370}"/>
              </a:ext>
            </a:extLst>
          </p:cNvPr>
          <p:cNvSpPr>
            <a:spLocks noGrp="1"/>
          </p:cNvSpPr>
          <p:nvPr>
            <p:ph type="title"/>
          </p:nvPr>
        </p:nvSpPr>
        <p:spPr>
          <a:xfrm>
            <a:off x="2189003" y="3219292"/>
            <a:ext cx="5723097" cy="523220"/>
          </a:xfrm>
        </p:spPr>
        <p:txBody>
          <a:bodyPr/>
          <a:lstStyle/>
          <a:p>
            <a:r>
              <a:rPr lang="en-US">
                <a:latin typeface="Segoe UI Semibold"/>
                <a:cs typeface="Segoe UI Semibold"/>
              </a:rPr>
              <a:t>GPT Azure Search Engine</a:t>
            </a:r>
            <a:endParaRPr lang="en-US"/>
          </a:p>
        </p:txBody>
      </p:sp>
      <p:sp>
        <p:nvSpPr>
          <p:cNvPr id="4" name="Title 1">
            <a:extLst>
              <a:ext uri="{FF2B5EF4-FFF2-40B4-BE49-F238E27FC236}">
                <a16:creationId xmlns:a16="http://schemas.microsoft.com/office/drawing/2014/main" id="{2E97DD62-562C-4E07-3005-65739CDC30D6}"/>
              </a:ext>
            </a:extLst>
          </p:cNvPr>
          <p:cNvSpPr txBox="1">
            <a:spLocks/>
          </p:cNvSpPr>
          <p:nvPr/>
        </p:nvSpPr>
        <p:spPr>
          <a:xfrm>
            <a:off x="2186872" y="3696741"/>
            <a:ext cx="5723097" cy="276999"/>
          </a:xfrm>
          <a:prstGeom prst="rect">
            <a:avLst/>
          </a:prstGeom>
        </p:spPr>
        <p:txBody>
          <a:bodyPr vert="horz" wrap="square" lIns="0" tIns="0" rIns="0" bIns="0" rtlCol="0" anchor="t">
            <a:spAutoFit/>
          </a:bodyPr>
          <a:lstStyle>
            <a:lvl1pPr marL="0" algn="l" defTabSz="914367" rtl="0" eaLnBrk="1" latinLnBrk="0" hangingPunct="1">
              <a:lnSpc>
                <a:spcPct val="100000"/>
              </a:lnSpc>
              <a:spcBef>
                <a:spcPct val="0"/>
              </a:spcBef>
              <a:buNone/>
              <a:defRPr lang="en-US" sz="3400" b="1" kern="1200" cap="none" spc="-50" baseline="0" dirty="0">
                <a:ln w="3175">
                  <a:noFill/>
                </a:ln>
                <a:solidFill>
                  <a:schemeClr val="bg1"/>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50" normalizeH="0" baseline="0" noProof="0">
                <a:ln w="3175">
                  <a:noFill/>
                </a:ln>
                <a:solidFill>
                  <a:srgbClr val="00B0F0"/>
                </a:solidFill>
                <a:effectLst/>
                <a:uLnTx/>
                <a:uFillTx/>
                <a:latin typeface="Segoe UI Semibold"/>
                <a:ea typeface="+mn-ea"/>
                <a:cs typeface="Segoe UI Semibold"/>
              </a:rPr>
              <a:t>Solution Offering</a:t>
            </a:r>
            <a:endParaRPr kumimoji="0" lang="en-US" sz="3400" b="1" i="0" u="none" strike="noStrike" kern="1200" cap="none" spc="-50" normalizeH="0" baseline="0" noProof="0">
              <a:ln w="3175">
                <a:noFill/>
              </a:ln>
              <a:solidFill>
                <a:srgbClr val="00B0F0"/>
              </a:soli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Icon of a box with connected dots and lines">
            <a:extLst>
              <a:ext uri="{FF2B5EF4-FFF2-40B4-BE49-F238E27FC236}">
                <a16:creationId xmlns:a16="http://schemas.microsoft.com/office/drawing/2014/main" id="{82DBEC75-B19E-D412-B931-165706FF38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1987" y="3129742"/>
            <a:ext cx="629137" cy="703586"/>
          </a:xfrm>
          <a:prstGeom prst="rect">
            <a:avLst/>
          </a:prstGeom>
        </p:spPr>
      </p:pic>
      <p:pic>
        <p:nvPicPr>
          <p:cNvPr id="7" name="Picture 7">
            <a:extLst>
              <a:ext uri="{FF2B5EF4-FFF2-40B4-BE49-F238E27FC236}">
                <a16:creationId xmlns:a16="http://schemas.microsoft.com/office/drawing/2014/main" id="{9C5BC05B-A56A-F07E-6AA2-D48B2FF0B801}"/>
              </a:ext>
            </a:extLst>
          </p:cNvPr>
          <p:cNvPicPr>
            <a:picLocks noChangeAspect="1"/>
          </p:cNvPicPr>
          <p:nvPr/>
        </p:nvPicPr>
        <p:blipFill>
          <a:blip r:embed="rId4"/>
          <a:stretch>
            <a:fillRect/>
          </a:stretch>
        </p:blipFill>
        <p:spPr>
          <a:xfrm>
            <a:off x="2023163" y="6636261"/>
            <a:ext cx="1996386" cy="214346"/>
          </a:xfrm>
          <a:prstGeom prst="rect">
            <a:avLst/>
          </a:prstGeom>
        </p:spPr>
      </p:pic>
    </p:spTree>
    <p:extLst>
      <p:ext uri="{BB962C8B-B14F-4D97-AF65-F5344CB8AC3E}">
        <p14:creationId xmlns:p14="http://schemas.microsoft.com/office/powerpoint/2010/main" val="41691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E55-B651-9C90-956A-BB430045A698}"/>
              </a:ext>
            </a:extLst>
          </p:cNvPr>
          <p:cNvSpPr>
            <a:spLocks noGrp="1"/>
          </p:cNvSpPr>
          <p:nvPr>
            <p:ph type="title"/>
          </p:nvPr>
        </p:nvSpPr>
        <p:spPr>
          <a:xfrm>
            <a:off x="588263" y="3152001"/>
            <a:ext cx="2253630" cy="553998"/>
          </a:xfrm>
        </p:spPr>
        <p:txBody>
          <a:bodyPr/>
          <a:lstStyle/>
          <a:p>
            <a:r>
              <a:rPr lang="en-US" dirty="0"/>
              <a:t>Thank you!</a:t>
            </a:r>
          </a:p>
        </p:txBody>
      </p:sp>
    </p:spTree>
    <p:extLst>
      <p:ext uri="{BB962C8B-B14F-4D97-AF65-F5344CB8AC3E}">
        <p14:creationId xmlns:p14="http://schemas.microsoft.com/office/powerpoint/2010/main" val="168855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B239-D510-1A80-424B-9A74741E42F7}"/>
              </a:ext>
            </a:extLst>
          </p:cNvPr>
          <p:cNvSpPr>
            <a:spLocks noGrp="1"/>
          </p:cNvSpPr>
          <p:nvPr>
            <p:ph type="title"/>
          </p:nvPr>
        </p:nvSpPr>
        <p:spPr>
          <a:xfrm>
            <a:off x="588263" y="457200"/>
            <a:ext cx="11898830" cy="492443"/>
          </a:xfrm>
        </p:spPr>
        <p:txBody>
          <a:bodyPr/>
          <a:lstStyle/>
          <a:p>
            <a:r>
              <a:rPr lang="en-US" sz="3200" dirty="0"/>
              <a:t>The Need for Better Document &amp; Knowledge Management</a:t>
            </a:r>
          </a:p>
        </p:txBody>
      </p:sp>
      <p:sp>
        <p:nvSpPr>
          <p:cNvPr id="3" name="Text Placeholder 2">
            <a:extLst>
              <a:ext uri="{FF2B5EF4-FFF2-40B4-BE49-F238E27FC236}">
                <a16:creationId xmlns:a16="http://schemas.microsoft.com/office/drawing/2014/main" id="{63E3BAAC-A0A4-E0AB-FA67-5CAE07BC5E43}"/>
              </a:ext>
            </a:extLst>
          </p:cNvPr>
          <p:cNvSpPr>
            <a:spLocks noGrp="1"/>
          </p:cNvSpPr>
          <p:nvPr>
            <p:ph type="body" sz="quarter" idx="11"/>
          </p:nvPr>
        </p:nvSpPr>
        <p:spPr>
          <a:xfrm>
            <a:off x="587259" y="1013058"/>
            <a:ext cx="11018520" cy="615553"/>
          </a:xfrm>
        </p:spPr>
        <p:txBody>
          <a:bodyPr/>
          <a:lstStyle/>
          <a:p>
            <a:pPr algn="l"/>
            <a:r>
              <a:rPr lang="en-US" sz="1800" b="0" i="0" dirty="0">
                <a:solidFill>
                  <a:srgbClr val="323130"/>
                </a:solidFill>
                <a:effectLst/>
                <a:latin typeface="Segoe UI" panose="020B0502040204020203" pitchFamily="34" charset="0"/>
              </a:rPr>
              <a:t>Improving Access to Information with Smarter Search Solutions.</a:t>
            </a:r>
          </a:p>
          <a:p>
            <a:endParaRPr lang="en-US" dirty="0"/>
          </a:p>
        </p:txBody>
      </p:sp>
      <p:sp>
        <p:nvSpPr>
          <p:cNvPr id="4" name="Text Placeholder 3">
            <a:extLst>
              <a:ext uri="{FF2B5EF4-FFF2-40B4-BE49-F238E27FC236}">
                <a16:creationId xmlns:a16="http://schemas.microsoft.com/office/drawing/2014/main" id="{B37107CB-DA39-CCE8-5494-013214EF9DF0}"/>
              </a:ext>
            </a:extLst>
          </p:cNvPr>
          <p:cNvSpPr>
            <a:spLocks noGrp="1"/>
          </p:cNvSpPr>
          <p:nvPr>
            <p:ph type="body" sz="quarter" idx="13"/>
          </p:nvPr>
        </p:nvSpPr>
        <p:spPr/>
        <p:txBody>
          <a:bodyPr/>
          <a:lstStyle/>
          <a:p>
            <a:r>
              <a:rPr lang="en-US" dirty="0"/>
              <a:t>Amount of data in businesses that is unstructured</a:t>
            </a:r>
          </a:p>
          <a:p>
            <a:endParaRPr lang="en-US" dirty="0"/>
          </a:p>
        </p:txBody>
      </p:sp>
      <p:sp>
        <p:nvSpPr>
          <p:cNvPr id="5" name="Text Placeholder 4">
            <a:extLst>
              <a:ext uri="{FF2B5EF4-FFF2-40B4-BE49-F238E27FC236}">
                <a16:creationId xmlns:a16="http://schemas.microsoft.com/office/drawing/2014/main" id="{7181173D-8AFE-C051-0F9C-239284C1F315}"/>
              </a:ext>
            </a:extLst>
          </p:cNvPr>
          <p:cNvSpPr>
            <a:spLocks noGrp="1"/>
          </p:cNvSpPr>
          <p:nvPr>
            <p:ph type="body" sz="quarter" idx="14"/>
          </p:nvPr>
        </p:nvSpPr>
        <p:spPr/>
        <p:txBody>
          <a:bodyPr/>
          <a:lstStyle/>
          <a:p>
            <a:r>
              <a:rPr lang="en-US" dirty="0"/>
              <a:t>Of professionals say their companies struggle with efficient processing of unstructured data</a:t>
            </a:r>
          </a:p>
          <a:p>
            <a:endParaRPr lang="en-US" dirty="0"/>
          </a:p>
        </p:txBody>
      </p:sp>
      <p:sp>
        <p:nvSpPr>
          <p:cNvPr id="6" name="Text Placeholder 5">
            <a:extLst>
              <a:ext uri="{FF2B5EF4-FFF2-40B4-BE49-F238E27FC236}">
                <a16:creationId xmlns:a16="http://schemas.microsoft.com/office/drawing/2014/main" id="{2ACAFA48-B627-B3A5-F254-A07CD624DA6A}"/>
              </a:ext>
            </a:extLst>
          </p:cNvPr>
          <p:cNvSpPr>
            <a:spLocks noGrp="1"/>
          </p:cNvSpPr>
          <p:nvPr>
            <p:ph type="body" sz="quarter" idx="15"/>
          </p:nvPr>
        </p:nvSpPr>
        <p:spPr/>
        <p:txBody>
          <a:bodyPr/>
          <a:lstStyle/>
          <a:p>
            <a:r>
              <a:rPr lang="en-US" dirty="0"/>
              <a:t>Of productivity lost per year per information worker</a:t>
            </a:r>
          </a:p>
          <a:p>
            <a:endParaRPr lang="en-US" dirty="0"/>
          </a:p>
        </p:txBody>
      </p:sp>
      <p:sp>
        <p:nvSpPr>
          <p:cNvPr id="7" name="Text Placeholder 6">
            <a:extLst>
              <a:ext uri="{FF2B5EF4-FFF2-40B4-BE49-F238E27FC236}">
                <a16:creationId xmlns:a16="http://schemas.microsoft.com/office/drawing/2014/main" id="{9656AFF6-5FFC-2023-D3C8-A77C0E146D67}"/>
              </a:ext>
            </a:extLst>
          </p:cNvPr>
          <p:cNvSpPr>
            <a:spLocks noGrp="1"/>
          </p:cNvSpPr>
          <p:nvPr>
            <p:ph type="body" sz="quarter" idx="16"/>
          </p:nvPr>
        </p:nvSpPr>
        <p:spPr>
          <a:xfrm>
            <a:off x="587259" y="2720566"/>
            <a:ext cx="3499013" cy="677108"/>
          </a:xfrm>
        </p:spPr>
        <p:txBody>
          <a:bodyPr/>
          <a:lstStyle/>
          <a:p>
            <a:r>
              <a:rPr lang="en-US" sz="4400" dirty="0"/>
              <a:t>80%</a:t>
            </a:r>
          </a:p>
        </p:txBody>
      </p:sp>
      <p:sp>
        <p:nvSpPr>
          <p:cNvPr id="8" name="Text Placeholder 7">
            <a:extLst>
              <a:ext uri="{FF2B5EF4-FFF2-40B4-BE49-F238E27FC236}">
                <a16:creationId xmlns:a16="http://schemas.microsoft.com/office/drawing/2014/main" id="{858728E8-E694-5317-9895-72E5E85DA8B8}"/>
              </a:ext>
            </a:extLst>
          </p:cNvPr>
          <p:cNvSpPr>
            <a:spLocks noGrp="1"/>
          </p:cNvSpPr>
          <p:nvPr>
            <p:ph type="body" sz="quarter" idx="17"/>
          </p:nvPr>
        </p:nvSpPr>
        <p:spPr>
          <a:xfrm>
            <a:off x="4346996" y="2659011"/>
            <a:ext cx="3499013" cy="677108"/>
          </a:xfrm>
        </p:spPr>
        <p:txBody>
          <a:bodyPr/>
          <a:lstStyle/>
          <a:p>
            <a:r>
              <a:rPr lang="en-US" sz="4400" dirty="0"/>
              <a:t>82%</a:t>
            </a:r>
          </a:p>
        </p:txBody>
      </p:sp>
      <p:sp>
        <p:nvSpPr>
          <p:cNvPr id="9" name="Text Placeholder 8">
            <a:extLst>
              <a:ext uri="{FF2B5EF4-FFF2-40B4-BE49-F238E27FC236}">
                <a16:creationId xmlns:a16="http://schemas.microsoft.com/office/drawing/2014/main" id="{B2D8E122-B3E8-353F-0CBB-FF21A5F8EA44}"/>
              </a:ext>
            </a:extLst>
          </p:cNvPr>
          <p:cNvSpPr>
            <a:spLocks noGrp="1"/>
          </p:cNvSpPr>
          <p:nvPr>
            <p:ph type="body" sz="quarter" idx="18"/>
          </p:nvPr>
        </p:nvSpPr>
        <p:spPr>
          <a:xfrm>
            <a:off x="8105728" y="2659011"/>
            <a:ext cx="3499013" cy="677108"/>
          </a:xfrm>
        </p:spPr>
        <p:txBody>
          <a:bodyPr/>
          <a:lstStyle/>
          <a:p>
            <a:r>
              <a:rPr lang="en-US" sz="4400" dirty="0"/>
              <a:t>$14 K</a:t>
            </a:r>
          </a:p>
        </p:txBody>
      </p:sp>
      <p:pic>
        <p:nvPicPr>
          <p:cNvPr id="10" name="Graphic 4" descr="Icon of a box with connected dots and lines">
            <a:extLst>
              <a:ext uri="{FF2B5EF4-FFF2-40B4-BE49-F238E27FC236}">
                <a16:creationId xmlns:a16="http://schemas.microsoft.com/office/drawing/2014/main" id="{B52044C2-9A95-2FE6-7534-0993CDA1D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701" y="1904147"/>
            <a:ext cx="495921" cy="549055"/>
          </a:xfrm>
          <a:prstGeom prst="rect">
            <a:avLst/>
          </a:prstGeom>
        </p:spPr>
      </p:pic>
      <p:pic>
        <p:nvPicPr>
          <p:cNvPr id="11" name="Graphic 10" descr="Icon of a speaking bubble with people's faces">
            <a:extLst>
              <a:ext uri="{FF2B5EF4-FFF2-40B4-BE49-F238E27FC236}">
                <a16:creationId xmlns:a16="http://schemas.microsoft.com/office/drawing/2014/main" id="{53D1E0B3-1D4E-E491-DA01-6DFB725A62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3902" y="1953723"/>
            <a:ext cx="495920" cy="499479"/>
          </a:xfrm>
          <a:prstGeom prst="rect">
            <a:avLst/>
          </a:prstGeom>
        </p:spPr>
      </p:pic>
      <p:pic>
        <p:nvPicPr>
          <p:cNvPr id="14" name="Graphic 13" descr="Icon of a wrench and screwdriver">
            <a:extLst>
              <a:ext uri="{FF2B5EF4-FFF2-40B4-BE49-F238E27FC236}">
                <a16:creationId xmlns:a16="http://schemas.microsoft.com/office/drawing/2014/main" id="{B4EB7022-4931-8F1B-E6AF-5796A187BF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53688" y="1955263"/>
            <a:ext cx="495920" cy="471526"/>
          </a:xfrm>
          <a:prstGeom prst="rect">
            <a:avLst/>
          </a:prstGeom>
        </p:spPr>
      </p:pic>
    </p:spTree>
    <p:extLst>
      <p:ext uri="{BB962C8B-B14F-4D97-AF65-F5344CB8AC3E}">
        <p14:creationId xmlns:p14="http://schemas.microsoft.com/office/powerpoint/2010/main" val="30780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t>Common applications of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206146" y="1385477"/>
            <a:ext cx="2866384" cy="553998"/>
          </a:xfrm>
          <a:prstGeom prst="rect">
            <a:avLst/>
          </a:prstGeom>
          <a:noFill/>
        </p:spPr>
        <p:txBody>
          <a:bodyPr wrap="square" lIns="0" tIns="0" rIns="0" bIns="0" rtlCol="0">
            <a:spAutoFit/>
          </a:bodyPr>
          <a:lstStyle/>
          <a:p>
            <a:pPr algn="ctr"/>
            <a:r>
              <a:rPr lang="en-US" sz="2000" dirty="0">
                <a:solidFill>
                  <a:schemeClr val="accent2"/>
                </a:solidFill>
                <a:latin typeface="+mj-lt"/>
              </a:rPr>
              <a:t>Enterprise Search</a:t>
            </a:r>
          </a:p>
          <a:p>
            <a:pPr algn="ctr"/>
            <a:r>
              <a:rPr lang="en-US" sz="1600" dirty="0">
                <a:solidFill>
                  <a:schemeClr val="accent2"/>
                </a:solidFill>
                <a:latin typeface="+mj-lt"/>
              </a:rPr>
              <a:t>(Find the right document)</a:t>
            </a:r>
          </a:p>
        </p:txBody>
      </p:sp>
      <p:sp>
        <p:nvSpPr>
          <p:cNvPr id="9" name="TextBox 8">
            <a:extLst>
              <a:ext uri="{FF2B5EF4-FFF2-40B4-BE49-F238E27FC236}">
                <a16:creationId xmlns:a16="http://schemas.microsoft.com/office/drawing/2014/main" id="{7E01C075-8F0F-44BA-B7FC-FEFD43BA7DDB}"/>
              </a:ext>
            </a:extLst>
          </p:cNvPr>
          <p:cNvSpPr txBox="1"/>
          <p:nvPr/>
        </p:nvSpPr>
        <p:spPr>
          <a:xfrm>
            <a:off x="308011" y="4418833"/>
            <a:ext cx="2466037" cy="167738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correct document from a large repository </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your teams’ productivity</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Enrich documents with AI: classification, Entity extraction, OCR,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endParaRPr lang="en-US" sz="1100" dirty="0">
              <a:gradFill>
                <a:gsLst>
                  <a:gs pos="2917">
                    <a:schemeClr val="tx1"/>
                  </a:gs>
                  <a:gs pos="30000">
                    <a:schemeClr val="tx1"/>
                  </a:gs>
                </a:gsLst>
                <a:lin ang="5400000" scaled="0"/>
              </a:gradFill>
              <a:latin typeface="+mj-lt"/>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615802" y="1385477"/>
            <a:ext cx="2410367" cy="553998"/>
          </a:xfrm>
          <a:prstGeom prst="rect">
            <a:avLst/>
          </a:prstGeom>
          <a:noFill/>
        </p:spPr>
        <p:txBody>
          <a:bodyPr wrap="square" lIns="0" tIns="0" rIns="0" bIns="0" rtlCol="0">
            <a:spAutoFit/>
          </a:bodyPr>
          <a:lstStyle/>
          <a:p>
            <a:pPr algn="ctr"/>
            <a:r>
              <a:rPr lang="en-US" sz="2000" dirty="0">
                <a:solidFill>
                  <a:schemeClr val="accent2"/>
                </a:solidFill>
                <a:latin typeface="+mj-lt"/>
              </a:rPr>
              <a:t>Knowledge Mining</a:t>
            </a:r>
          </a:p>
          <a:p>
            <a:pPr algn="ctr"/>
            <a:r>
              <a:rPr lang="en-US" sz="1600" dirty="0">
                <a:solidFill>
                  <a:schemeClr val="accent2"/>
                </a:solidFill>
                <a:latin typeface="+mj-lt"/>
              </a:rPr>
              <a:t>(Find the right content)</a:t>
            </a:r>
          </a:p>
        </p:txBody>
      </p:sp>
      <p:sp>
        <p:nvSpPr>
          <p:cNvPr id="13" name="TextBox 12">
            <a:extLst>
              <a:ext uri="{FF2B5EF4-FFF2-40B4-BE49-F238E27FC236}">
                <a16:creationId xmlns:a16="http://schemas.microsoft.com/office/drawing/2014/main" id="{F54EF0EA-AA7E-43B4-AEC2-8D85140B3E61}"/>
              </a:ext>
            </a:extLst>
          </p:cNvPr>
          <p:cNvSpPr txBox="1"/>
          <p:nvPr/>
        </p:nvSpPr>
        <p:spPr>
          <a:xfrm>
            <a:off x="3615802" y="4418832"/>
            <a:ext cx="2466037" cy="200054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answers to questions in natural language</a:t>
            </a:r>
          </a:p>
          <a:p>
            <a:pPr marL="285750" indent="-285750">
              <a:buFont typeface="Arial" panose="020B0604020202020204" pitchFamily="34" charset="0"/>
              <a:buChar char="•"/>
            </a:pPr>
            <a:r>
              <a:rPr lang="en-US" sz="1400">
                <a:gradFill>
                  <a:gsLst>
                    <a:gs pos="2917">
                      <a:schemeClr val="tx1"/>
                    </a:gs>
                    <a:gs pos="30000">
                      <a:schemeClr val="tx1"/>
                    </a:gs>
                  </a:gsLst>
                  <a:lin ang="5400000" scaled="0"/>
                </a:gradFill>
                <a:latin typeface="+mj-lt"/>
              </a:rPr>
              <a:t>Find </a:t>
            </a:r>
            <a:r>
              <a:rPr lang="en-US" sz="1400" dirty="0">
                <a:gradFill>
                  <a:gsLst>
                    <a:gs pos="2917">
                      <a:schemeClr val="tx1"/>
                    </a:gs>
                    <a:gs pos="30000">
                      <a:schemeClr val="tx1"/>
                    </a:gs>
                  </a:gsLst>
                  <a:lin ang="5400000" scaled="0"/>
                </a:gradFill>
                <a:latin typeface="+mj-lt"/>
              </a:rPr>
              <a:t>relevant knowledge within large corpus of text </a:t>
            </a:r>
            <a:r>
              <a:rPr lang="en-US" sz="1400">
                <a:gradFill>
                  <a:gsLst>
                    <a:gs pos="2917">
                      <a:schemeClr val="tx1"/>
                    </a:gs>
                    <a:gs pos="30000">
                      <a:schemeClr val="tx1"/>
                    </a:gs>
                  </a:gsLst>
                  <a:lin ang="5400000" scaled="0"/>
                </a:gradFill>
                <a:latin typeface="+mj-lt"/>
              </a:rPr>
              <a:t>using Semantic </a:t>
            </a:r>
            <a:r>
              <a:rPr lang="en-US" sz="1400" dirty="0">
                <a:gradFill>
                  <a:gsLst>
                    <a:gs pos="2917">
                      <a:schemeClr val="tx1"/>
                    </a:gs>
                    <a:gs pos="30000">
                      <a:schemeClr val="tx1"/>
                    </a:gs>
                  </a:gsLst>
                  <a:lin ang="5400000" scaled="0"/>
                </a:gradFill>
                <a:latin typeface="+mj-lt"/>
              </a:rPr>
              <a:t>expansion</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right paragraphs within text corpus to answer specific questions</a:t>
            </a:r>
          </a:p>
          <a:p>
            <a:pPr marL="285750" indent="-285750">
              <a:buFont typeface="Arial" panose="020B0604020202020204" pitchFamily="34" charset="0"/>
              <a:buChar char="•"/>
            </a:pPr>
            <a:endParaRPr lang="en-US" dirty="0">
              <a:gradFill>
                <a:gsLst>
                  <a:gs pos="2917">
                    <a:schemeClr val="tx1"/>
                  </a:gs>
                  <a:gs pos="30000">
                    <a:schemeClr val="tx1"/>
                  </a:gs>
                </a:gsLst>
                <a:lin ang="5400000" scaled="0"/>
              </a:gradFill>
              <a:latin typeface="+mj-lt"/>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6583257" y="1385477"/>
            <a:ext cx="2648444" cy="553998"/>
          </a:xfrm>
          <a:prstGeom prst="rect">
            <a:avLst/>
          </a:prstGeom>
          <a:noFill/>
        </p:spPr>
        <p:txBody>
          <a:bodyPr wrap="square" lIns="0" tIns="0" rIns="0" bIns="0" rtlCol="0">
            <a:spAutoFit/>
          </a:bodyPr>
          <a:lstStyle/>
          <a:p>
            <a:pPr algn="ctr"/>
            <a:r>
              <a:rPr lang="en-US" sz="2000" dirty="0">
                <a:solidFill>
                  <a:schemeClr val="accent2"/>
                </a:solidFill>
                <a:latin typeface="+mj-lt"/>
              </a:rPr>
              <a:t>Document Intelligence</a:t>
            </a:r>
          </a:p>
          <a:p>
            <a:pPr algn="ctr"/>
            <a:r>
              <a:rPr lang="en-US" sz="1600" dirty="0">
                <a:solidFill>
                  <a:schemeClr val="accent2"/>
                </a:solidFill>
                <a:latin typeface="+mj-lt"/>
              </a:rPr>
              <a:t>(Digitize assets)</a:t>
            </a:r>
          </a:p>
        </p:txBody>
      </p:sp>
      <p:sp>
        <p:nvSpPr>
          <p:cNvPr id="17" name="TextBox 16">
            <a:extLst>
              <a:ext uri="{FF2B5EF4-FFF2-40B4-BE49-F238E27FC236}">
                <a16:creationId xmlns:a16="http://schemas.microsoft.com/office/drawing/2014/main" id="{D6D25FCE-38AD-4057-8F8E-35480001FE09}"/>
              </a:ext>
            </a:extLst>
          </p:cNvPr>
          <p:cNvSpPr txBox="1"/>
          <p:nvPr/>
        </p:nvSpPr>
        <p:spPr>
          <a:xfrm>
            <a:off x="6872265" y="4452787"/>
            <a:ext cx="2265863" cy="1938992"/>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Index structured documents such as contracts, invoices, sales orders, </a:t>
            </a:r>
            <a:r>
              <a:rPr lang="en-US" sz="1400" dirty="0" err="1">
                <a:gradFill>
                  <a:gsLst>
                    <a:gs pos="2917">
                      <a:schemeClr val="tx1"/>
                    </a:gs>
                    <a:gs pos="30000">
                      <a:schemeClr val="tx1"/>
                    </a:gs>
                  </a:gsLst>
                  <a:lin ang="5400000" scaled="0"/>
                </a:gradFill>
                <a:latin typeface="+mj-lt"/>
              </a:rPr>
              <a:t>etc</a:t>
            </a:r>
            <a:endParaRPr lang="en-US" sz="1400" dirty="0">
              <a:gradFill>
                <a:gsLst>
                  <a:gs pos="2917">
                    <a:schemeClr val="tx1"/>
                  </a:gs>
                  <a:gs pos="30000">
                    <a:schemeClr val="tx1"/>
                  </a:gs>
                </a:gsLst>
                <a:lin ang="5400000" scaled="0"/>
              </a:gradFill>
              <a:latin typeface="+mj-lt"/>
            </a:endParaRP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Extract important entities</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the relevant document </a:t>
            </a:r>
          </a:p>
          <a:p>
            <a:pPr marL="171450" indent="-171450">
              <a:buFont typeface="Arial" panose="020B0604020202020204" pitchFamily="34" charset="0"/>
              <a:buChar char="•"/>
            </a:pPr>
            <a:r>
              <a:rPr lang="en-US" sz="1400" dirty="0">
                <a:gradFill>
                  <a:gsLst>
                    <a:gs pos="2917">
                      <a:schemeClr val="tx1"/>
                    </a:gs>
                    <a:gs pos="30000">
                      <a:schemeClr val="tx1"/>
                    </a:gs>
                  </a:gsLst>
                  <a:lin ang="5400000" scaled="0"/>
                </a:gradFill>
                <a:latin typeface="+mj-lt"/>
              </a:rPr>
              <a:t>Find </a:t>
            </a:r>
            <a:r>
              <a:rPr lang="en-US" sz="1400">
                <a:gradFill>
                  <a:gsLst>
                    <a:gs pos="2917">
                      <a:schemeClr val="tx1"/>
                    </a:gs>
                    <a:gs pos="30000">
                      <a:schemeClr val="tx1"/>
                    </a:gs>
                  </a:gsLst>
                  <a:lin ang="5400000" scaled="0"/>
                </a:gradFill>
                <a:latin typeface="+mj-lt"/>
              </a:rPr>
              <a:t>the right </a:t>
            </a:r>
            <a:r>
              <a:rPr lang="en-US" sz="1400" dirty="0">
                <a:gradFill>
                  <a:gsLst>
                    <a:gs pos="2917">
                      <a:schemeClr val="tx1"/>
                    </a:gs>
                    <a:gs pos="30000">
                      <a:schemeClr val="tx1"/>
                    </a:gs>
                  </a:gsLst>
                  <a:lin ang="5400000" scaled="0"/>
                </a:gradFill>
                <a:latin typeface="+mj-lt"/>
              </a:rPr>
              <a:t>information within documents</a:t>
            </a:r>
            <a:endParaRPr lang="en-US" sz="1100" dirty="0">
              <a:gradFill>
                <a:gsLst>
                  <a:gs pos="2917">
                    <a:schemeClr val="tx1"/>
                  </a:gs>
                  <a:gs pos="30000">
                    <a:schemeClr val="tx1"/>
                  </a:gs>
                </a:gsLst>
                <a:lin ang="5400000" scaled="0"/>
              </a:gradFill>
              <a:latin typeface="+mj-lt"/>
            </a:endParaRPr>
          </a:p>
        </p:txBody>
      </p:sp>
      <p:grpSp>
        <p:nvGrpSpPr>
          <p:cNvPr id="4" name="Group 3">
            <a:extLst>
              <a:ext uri="{FF2B5EF4-FFF2-40B4-BE49-F238E27FC236}">
                <a16:creationId xmlns:a16="http://schemas.microsoft.com/office/drawing/2014/main" id="{14D321EC-7CDC-4648-9936-D0FA5F2B8639}"/>
              </a:ext>
              <a:ext uri="{C183D7F6-B498-43B3-948B-1728B52AA6E4}">
                <adec:decorative xmlns:adec="http://schemas.microsoft.com/office/drawing/2017/decorative" val="1"/>
              </a:ext>
            </a:extLst>
          </p:cNvPr>
          <p:cNvGrpSpPr/>
          <p:nvPr/>
        </p:nvGrpSpPr>
        <p:grpSpPr>
          <a:xfrm>
            <a:off x="9428278" y="1385477"/>
            <a:ext cx="2598695" cy="4972348"/>
            <a:chOff x="203727" y="1643895"/>
            <a:chExt cx="2598695" cy="4972348"/>
          </a:xfrm>
        </p:grpSpPr>
        <p:sp>
          <p:nvSpPr>
            <p:cNvPr id="3" name="TextBox 2">
              <a:extLst>
                <a:ext uri="{FF2B5EF4-FFF2-40B4-BE49-F238E27FC236}">
                  <a16:creationId xmlns:a16="http://schemas.microsoft.com/office/drawing/2014/main" id="{075C18FE-827C-4E6C-963E-028BF3D09200}"/>
                </a:ext>
              </a:extLst>
            </p:cNvPr>
            <p:cNvSpPr txBox="1"/>
            <p:nvPr/>
          </p:nvSpPr>
          <p:spPr>
            <a:xfrm>
              <a:off x="203727" y="1643895"/>
              <a:ext cx="2487357" cy="800219"/>
            </a:xfrm>
            <a:prstGeom prst="rect">
              <a:avLst/>
            </a:prstGeom>
            <a:noFill/>
          </p:spPr>
          <p:txBody>
            <a:bodyPr wrap="square" lIns="0" tIns="0" rIns="0" bIns="0" rtlCol="0">
              <a:spAutoFit/>
            </a:bodyPr>
            <a:lstStyle/>
            <a:p>
              <a:pPr algn="ctr"/>
              <a:r>
                <a:rPr lang="en-US" sz="2000" dirty="0">
                  <a:solidFill>
                    <a:schemeClr val="accent2"/>
                  </a:solidFill>
                  <a:latin typeface="+mj-lt"/>
                </a:rPr>
                <a:t>Catalogue Search </a:t>
              </a:r>
            </a:p>
            <a:p>
              <a:pPr algn="ctr"/>
              <a:r>
                <a:rPr lang="en-US" sz="1600" dirty="0">
                  <a:solidFill>
                    <a:schemeClr val="accent2"/>
                  </a:solidFill>
                  <a:latin typeface="+mj-lt"/>
                </a:rPr>
                <a:t>(ecommerce, customer-facing web &amp; mobile apps)</a:t>
              </a:r>
            </a:p>
          </p:txBody>
        </p:sp>
        <p:sp>
          <p:nvSpPr>
            <p:cNvPr id="7" name="TextBox 6">
              <a:extLst>
                <a:ext uri="{FF2B5EF4-FFF2-40B4-BE49-F238E27FC236}">
                  <a16:creationId xmlns:a16="http://schemas.microsoft.com/office/drawing/2014/main" id="{E239B9DF-D95D-40FD-AF64-8AF31F562523}"/>
                </a:ext>
              </a:extLst>
            </p:cNvPr>
            <p:cNvSpPr txBox="1"/>
            <p:nvPr/>
          </p:nvSpPr>
          <p:spPr>
            <a:xfrm>
              <a:off x="336385" y="4677251"/>
              <a:ext cx="2466037" cy="19389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relevancy of product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Prevent “zero search results”</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Deliver intelligent product recommendations based on user intent</a:t>
              </a:r>
            </a:p>
            <a:p>
              <a:pPr marL="285750" indent="-285750">
                <a:buFont typeface="Arial" panose="020B0604020202020204" pitchFamily="34" charset="0"/>
                <a:buChar char="•"/>
              </a:pPr>
              <a:r>
                <a:rPr lang="en-US" sz="1400" dirty="0">
                  <a:gradFill>
                    <a:gsLst>
                      <a:gs pos="2917">
                        <a:schemeClr val="tx1"/>
                      </a:gs>
                      <a:gs pos="30000">
                        <a:schemeClr val="tx1"/>
                      </a:gs>
                    </a:gsLst>
                    <a:lin ang="5400000" scaled="0"/>
                  </a:gradFill>
                  <a:latin typeface="+mj-lt"/>
                </a:rPr>
                <a:t>Increase clickthrough and conversion rates</a:t>
              </a:r>
              <a:endParaRPr lang="en-US" sz="1100" dirty="0">
                <a:gradFill>
                  <a:gsLst>
                    <a:gs pos="2917">
                      <a:schemeClr val="tx1"/>
                    </a:gs>
                    <a:gs pos="30000">
                      <a:schemeClr val="tx1"/>
                    </a:gs>
                  </a:gsLst>
                  <a:lin ang="5400000" scaled="0"/>
                </a:gradFill>
                <a:latin typeface="+mj-lt"/>
              </a:endParaRPr>
            </a:p>
          </p:txBody>
        </p:sp>
        <p:pic>
          <p:nvPicPr>
            <p:cNvPr id="23" name="Picture 22">
              <a:extLst>
                <a:ext uri="{FF2B5EF4-FFF2-40B4-BE49-F238E27FC236}">
                  <a16:creationId xmlns:a16="http://schemas.microsoft.com/office/drawing/2014/main" id="{68470E97-2608-4FD6-9F43-6DDB0FED7A8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9" r="1789"/>
            <a:stretch/>
          </p:blipFill>
          <p:spPr>
            <a:xfrm>
              <a:off x="460903" y="2610294"/>
              <a:ext cx="1767522" cy="1803591"/>
            </a:xfrm>
            <a:prstGeom prst="rect">
              <a:avLst/>
            </a:prstGeom>
          </p:spPr>
        </p:pic>
      </p:grpSp>
      <p:pic>
        <p:nvPicPr>
          <p:cNvPr id="25" name="Picture 24">
            <a:extLst>
              <a:ext uri="{FF2B5EF4-FFF2-40B4-BE49-F238E27FC236}">
                <a16:creationId xmlns:a16="http://schemas.microsoft.com/office/drawing/2014/main" id="{59E076FF-4578-4920-8F36-0F491DCBF0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6927229" y="2351876"/>
            <a:ext cx="2053076" cy="1803591"/>
          </a:xfrm>
          <a:prstGeom prst="rect">
            <a:avLst/>
          </a:prstGeom>
        </p:spPr>
      </p:pic>
      <p:pic>
        <p:nvPicPr>
          <p:cNvPr id="27" name="Picture 26" descr="Children reading a book">
            <a:extLst>
              <a:ext uri="{FF2B5EF4-FFF2-40B4-BE49-F238E27FC236}">
                <a16:creationId xmlns:a16="http://schemas.microsoft.com/office/drawing/2014/main" id="{9F8432C0-FEE3-453D-8778-8B7B0ABCCDAF}"/>
              </a:ext>
            </a:extLst>
          </p:cNvPr>
          <p:cNvPicPr>
            <a:picLocks noChangeAspect="1"/>
          </p:cNvPicPr>
          <p:nvPr/>
        </p:nvPicPr>
        <p:blipFill>
          <a:blip r:embed="rId6" cstate="print">
            <a:extLst>
              <a:ext uri="{28A0092B-C50C-407E-A947-70E740481C1C}">
                <a14:useLocalDpi xmlns:a14="http://schemas.microsoft.com/office/drawing/2010/main" val="0"/>
              </a:ext>
            </a:extLst>
          </a:blip>
          <a:srcRect l="12061" r="12061"/>
          <a:stretch/>
        </p:blipFill>
        <p:spPr>
          <a:xfrm>
            <a:off x="3732669" y="2351876"/>
            <a:ext cx="2053076" cy="1803593"/>
          </a:xfrm>
          <a:prstGeom prst="rect">
            <a:avLst/>
          </a:prstGeom>
        </p:spPr>
      </p:pic>
      <p:pic>
        <p:nvPicPr>
          <p:cNvPr id="29" name="Picture 28" descr="Colored organizers on shelves">
            <a:extLst>
              <a:ext uri="{FF2B5EF4-FFF2-40B4-BE49-F238E27FC236}">
                <a16:creationId xmlns:a16="http://schemas.microsoft.com/office/drawing/2014/main" id="{3CDE7AC3-A4FF-47E5-BAFF-060A4FA0ACD9}"/>
              </a:ext>
            </a:extLst>
          </p:cNvPr>
          <p:cNvPicPr>
            <a:picLocks noChangeAspect="1"/>
          </p:cNvPicPr>
          <p:nvPr/>
        </p:nvPicPr>
        <p:blipFill>
          <a:blip r:embed="rId7" cstate="print">
            <a:extLst>
              <a:ext uri="{28A0092B-C50C-407E-A947-70E740481C1C}">
                <a14:useLocalDpi xmlns:a14="http://schemas.microsoft.com/office/drawing/2010/main" val="0"/>
              </a:ext>
            </a:extLst>
          </a:blip>
          <a:srcRect l="7201" r="7201"/>
          <a:stretch/>
        </p:blipFill>
        <p:spPr>
          <a:xfrm>
            <a:off x="540669" y="2351876"/>
            <a:ext cx="2285493" cy="1803592"/>
          </a:xfrm>
          <a:prstGeom prst="rect">
            <a:avLst/>
          </a:prstGeom>
        </p:spPr>
      </p:pic>
    </p:spTree>
    <p:extLst>
      <p:ext uri="{BB962C8B-B14F-4D97-AF65-F5344CB8AC3E}">
        <p14:creationId xmlns:p14="http://schemas.microsoft.com/office/powerpoint/2010/main" val="417501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A4AC7-9A9D-C619-69A5-6BB8AD00D918}"/>
              </a:ext>
            </a:extLst>
          </p:cNvPr>
          <p:cNvSpPr>
            <a:spLocks noGrp="1"/>
          </p:cNvSpPr>
          <p:nvPr>
            <p:ph type="title"/>
          </p:nvPr>
        </p:nvSpPr>
        <p:spPr>
          <a:xfrm>
            <a:off x="402733" y="373654"/>
            <a:ext cx="5097486" cy="553998"/>
          </a:xfrm>
        </p:spPr>
        <p:txBody>
          <a:bodyPr/>
          <a:lstStyle/>
          <a:p>
            <a:r>
              <a:rPr lang="en-US" dirty="0"/>
              <a:t>GPT Azure Search Engine</a:t>
            </a:r>
          </a:p>
        </p:txBody>
      </p:sp>
      <p:sp>
        <p:nvSpPr>
          <p:cNvPr id="4" name="Rectangle 3">
            <a:extLst>
              <a:ext uri="{FF2B5EF4-FFF2-40B4-BE49-F238E27FC236}">
                <a16:creationId xmlns:a16="http://schemas.microsoft.com/office/drawing/2014/main" id="{0DDBD095-D7D2-0F1C-5A36-1B67525FF3F2}"/>
              </a:ext>
            </a:extLst>
          </p:cNvPr>
          <p:cNvSpPr/>
          <p:nvPr/>
        </p:nvSpPr>
        <p:spPr bwMode="auto">
          <a:xfrm>
            <a:off x="210228" y="927652"/>
            <a:ext cx="5594224" cy="5121965"/>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t>Your organization needs a search engine that can make sense of all kinds of types of data, stored in different locations, and that can return the links of similar documents, but more importantly, </a:t>
            </a:r>
            <a:r>
              <a:rPr lang="en-US" sz="2000" b="1" dirty="0">
                <a:solidFill>
                  <a:schemeClr val="accent1"/>
                </a:solidFill>
              </a:rPr>
              <a:t>provide the answer to the question</a:t>
            </a:r>
            <a:r>
              <a:rPr lang="en-US" sz="2000" dirty="0"/>
              <a:t>! </a:t>
            </a:r>
          </a:p>
          <a:p>
            <a:pPr marL="0" marR="0" lvl="0" indent="0" algn="l" defTabSz="932472" rtl="0" eaLnBrk="1" fontAlgn="base" latinLnBrk="0" hangingPunct="1">
              <a:lnSpc>
                <a:spcPct val="100000"/>
              </a:lnSpc>
              <a:spcBef>
                <a:spcPct val="0"/>
              </a:spcBef>
              <a:spcAft>
                <a:spcPct val="0"/>
              </a:spcAft>
              <a:buClrTx/>
              <a:buSzTx/>
              <a:buFontTx/>
              <a:buNone/>
              <a:tabLst/>
              <a:defRPr/>
            </a:pPr>
            <a:endParaRPr lang="en-US" sz="2000" dirty="0"/>
          </a:p>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t>In other words, you want </a:t>
            </a:r>
            <a:r>
              <a:rPr lang="en-US" sz="2000" b="1" dirty="0">
                <a:solidFill>
                  <a:schemeClr val="accent1"/>
                </a:solidFill>
              </a:rPr>
              <a:t>private</a:t>
            </a:r>
            <a:r>
              <a:rPr lang="en-US" sz="2000" dirty="0">
                <a:solidFill>
                  <a:schemeClr val="accent1"/>
                </a:solidFill>
              </a:rPr>
              <a:t> </a:t>
            </a:r>
            <a:r>
              <a:rPr lang="en-US" sz="2000" dirty="0">
                <a:solidFill>
                  <a:schemeClr val="tx1"/>
                </a:solidFill>
              </a:rPr>
              <a:t>and</a:t>
            </a:r>
            <a:r>
              <a:rPr lang="en-US" sz="2000" dirty="0">
                <a:solidFill>
                  <a:schemeClr val="accent1"/>
                </a:solidFill>
              </a:rPr>
              <a:t> </a:t>
            </a:r>
            <a:r>
              <a:rPr lang="en-US" sz="2000" b="1" dirty="0">
                <a:solidFill>
                  <a:schemeClr val="accent1"/>
                </a:solidFill>
              </a:rPr>
              <a:t>secured</a:t>
            </a:r>
            <a:r>
              <a:rPr lang="en-US" sz="2000" dirty="0">
                <a:solidFill>
                  <a:schemeClr val="accent1"/>
                </a:solidFill>
              </a:rPr>
              <a:t> </a:t>
            </a:r>
            <a:r>
              <a:rPr lang="en-US" sz="2000" b="1" dirty="0" err="1">
                <a:solidFill>
                  <a:schemeClr val="accent1"/>
                </a:solidFill>
              </a:rPr>
              <a:t>ChatGPT</a:t>
            </a:r>
            <a:r>
              <a:rPr lang="en-US" sz="2000" dirty="0"/>
              <a:t> for your organization that can interpret, comprehend, and answer questions about your business.</a:t>
            </a:r>
          </a:p>
        </p:txBody>
      </p:sp>
    </p:spTree>
    <p:extLst>
      <p:ext uri="{BB962C8B-B14F-4D97-AF65-F5344CB8AC3E}">
        <p14:creationId xmlns:p14="http://schemas.microsoft.com/office/powerpoint/2010/main" val="4153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1C67D-8AD6-28D3-DDA9-37B66B8A1E40}"/>
              </a:ext>
            </a:extLst>
          </p:cNvPr>
          <p:cNvSpPr>
            <a:spLocks noGrp="1"/>
          </p:cNvSpPr>
          <p:nvPr>
            <p:ph type="title"/>
          </p:nvPr>
        </p:nvSpPr>
        <p:spPr/>
        <p:txBody>
          <a:bodyPr/>
          <a:lstStyle/>
          <a:p>
            <a:r>
              <a:rPr lang="en-US" dirty="0"/>
              <a:t>The Benefits</a:t>
            </a:r>
          </a:p>
        </p:txBody>
      </p:sp>
      <p:graphicFrame>
        <p:nvGraphicFramePr>
          <p:cNvPr id="5" name="Content Placeholder 4">
            <a:extLst>
              <a:ext uri="{FF2B5EF4-FFF2-40B4-BE49-F238E27FC236}">
                <a16:creationId xmlns:a16="http://schemas.microsoft.com/office/drawing/2014/main" id="{0A377461-7060-60F4-2754-26EC962F8820}"/>
              </a:ext>
            </a:extLst>
          </p:cNvPr>
          <p:cNvGraphicFramePr>
            <a:graphicFrameLocks noGrp="1"/>
          </p:cNvGraphicFramePr>
          <p:nvPr>
            <p:ph sz="quarter" idx="10"/>
            <p:extLst>
              <p:ext uri="{D42A27DB-BD31-4B8C-83A1-F6EECF244321}">
                <p14:modId xmlns:p14="http://schemas.microsoft.com/office/powerpoint/2010/main" val="1390060781"/>
              </p:ext>
            </p:extLst>
          </p:nvPr>
        </p:nvGraphicFramePr>
        <p:xfrm>
          <a:off x="588263" y="1304818"/>
          <a:ext cx="11018520" cy="50959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320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403151-9F45-1E56-C7E3-A6241EECDD6C}"/>
              </a:ext>
            </a:extLst>
          </p:cNvPr>
          <p:cNvSpPr>
            <a:spLocks noGrp="1"/>
          </p:cNvSpPr>
          <p:nvPr>
            <p:ph type="title"/>
          </p:nvPr>
        </p:nvSpPr>
        <p:spPr/>
        <p:txBody>
          <a:bodyPr/>
          <a:lstStyle/>
          <a:p>
            <a:r>
              <a:rPr lang="en-US" dirty="0"/>
              <a:t>2 Day Workshop Agenda</a:t>
            </a:r>
          </a:p>
        </p:txBody>
      </p:sp>
      <p:graphicFrame>
        <p:nvGraphicFramePr>
          <p:cNvPr id="13" name="Table 3">
            <a:extLst>
              <a:ext uri="{FF2B5EF4-FFF2-40B4-BE49-F238E27FC236}">
                <a16:creationId xmlns:a16="http://schemas.microsoft.com/office/drawing/2014/main" id="{0B98C6B4-69AC-B990-03C2-3207F8CE899F}"/>
              </a:ext>
            </a:extLst>
          </p:cNvPr>
          <p:cNvGraphicFramePr>
            <a:graphicFrameLocks noGrp="1"/>
          </p:cNvGraphicFramePr>
          <p:nvPr>
            <p:extLst>
              <p:ext uri="{D42A27DB-BD31-4B8C-83A1-F6EECF244321}">
                <p14:modId xmlns:p14="http://schemas.microsoft.com/office/powerpoint/2010/main" val="4110328644"/>
              </p:ext>
            </p:extLst>
          </p:nvPr>
        </p:nvGraphicFramePr>
        <p:xfrm>
          <a:off x="588263" y="1608739"/>
          <a:ext cx="3667588" cy="4903928"/>
        </p:xfrm>
        <a:graphic>
          <a:graphicData uri="http://schemas.openxmlformats.org/drawingml/2006/table">
            <a:tbl>
              <a:tblPr firstRow="1" bandRow="1">
                <a:tableStyleId>{5C22544A-7EE6-4342-B048-85BDC9FD1C3A}</a:tableStyleId>
              </a:tblPr>
              <a:tblGrid>
                <a:gridCol w="898057">
                  <a:extLst>
                    <a:ext uri="{9D8B030D-6E8A-4147-A177-3AD203B41FA5}">
                      <a16:colId xmlns:a16="http://schemas.microsoft.com/office/drawing/2014/main" val="2681891878"/>
                    </a:ext>
                  </a:extLst>
                </a:gridCol>
                <a:gridCol w="2769531">
                  <a:extLst>
                    <a:ext uri="{9D8B030D-6E8A-4147-A177-3AD203B41FA5}">
                      <a16:colId xmlns:a16="http://schemas.microsoft.com/office/drawing/2014/main" val="3685026586"/>
                    </a:ext>
                  </a:extLst>
                </a:gridCol>
              </a:tblGrid>
              <a:tr h="352539">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591913">
                <a:tc rowSpan="3">
                  <a:txBody>
                    <a:bodyPr/>
                    <a:lstStyle/>
                    <a:p>
                      <a:pPr algn="l">
                        <a:lnSpc>
                          <a:spcPct val="100000"/>
                        </a:lnSpc>
                      </a:pPr>
                      <a:r>
                        <a:rPr lang="en-US" sz="1200" dirty="0"/>
                        <a:t>9:00-11:30am </a:t>
                      </a:r>
                    </a:p>
                    <a:p>
                      <a:pPr algn="l">
                        <a:lnSpc>
                          <a:spcPct val="100000"/>
                        </a:lnSpc>
                      </a:pPr>
                      <a:r>
                        <a:rPr lang="en-US" sz="1200" dirty="0"/>
                        <a:t>(2.5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Quick Overview of Azure AI/ML Platforms &amp; Services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40815165"/>
                  </a:ext>
                </a:extLst>
              </a:tr>
              <a:tr h="907467">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Setup Unified Data Engineering, Analysis &amp; AI Platform Environment (Storage &amp; Azure Databricks)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81493107"/>
                  </a:ext>
                </a:extLst>
              </a:tr>
              <a:tr h="382750">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Theory on Smart Search Engine Methods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415261434"/>
                  </a:ext>
                </a:extLst>
              </a:tr>
              <a:tr h="721265">
                <a:tc>
                  <a:txBody>
                    <a:bodyPr/>
                    <a:lstStyle/>
                    <a:p>
                      <a:pPr algn="l">
                        <a:lnSpc>
                          <a:spcPct val="100000"/>
                        </a:lnSpc>
                      </a:pPr>
                      <a:r>
                        <a:rPr lang="en-US" sz="1200" dirty="0"/>
                        <a:t>11:30-12:30pm </a:t>
                      </a:r>
                    </a:p>
                    <a:p>
                      <a:pPr algn="l">
                        <a:lnSpc>
                          <a:spcPct val="100000"/>
                        </a:lnSpc>
                      </a:pPr>
                      <a:r>
                        <a:rPr lang="en-US" sz="1200" dirty="0"/>
                        <a:t>(1 hour)</a:t>
                      </a:r>
                    </a:p>
                  </a:txBody>
                  <a:tcPr anchor="ctr"/>
                </a:tc>
                <a:tc>
                  <a:txBody>
                    <a:bodyPr/>
                    <a:lstStyle/>
                    <a:p>
                      <a:pPr algn="l">
                        <a:lnSpc>
                          <a:spcPct val="100000"/>
                        </a:lnSpc>
                      </a:pPr>
                      <a:r>
                        <a:rPr lang="en-US" sz="1200" kern="1200" dirty="0">
                          <a:solidFill>
                            <a:schemeClr val="dk1"/>
                          </a:solidFill>
                        </a:rPr>
                        <a:t>Lunch</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172476348"/>
                  </a:ext>
                </a:extLst>
              </a:tr>
              <a:tr h="1118259">
                <a:tc rowSpan="2">
                  <a:txBody>
                    <a:bodyPr/>
                    <a:lstStyle/>
                    <a:p>
                      <a:pPr algn="l">
                        <a:lnSpc>
                          <a:spcPct val="100000"/>
                        </a:lnSpc>
                      </a:pPr>
                      <a:r>
                        <a:rPr lang="en-US" sz="1200" dirty="0"/>
                        <a:t>12:30-5:00pm</a:t>
                      </a:r>
                    </a:p>
                    <a:p>
                      <a:pPr algn="l">
                        <a:lnSpc>
                          <a:spcPct val="100000"/>
                        </a:lnSpc>
                      </a:pPr>
                      <a:r>
                        <a:rPr lang="en-US" sz="1200" dirty="0"/>
                        <a:t>(4.5 hours)</a:t>
                      </a:r>
                    </a:p>
                  </a:txBody>
                  <a:tcPr anchor="ctr"/>
                </a:tc>
                <a:tc>
                  <a:txBody>
                    <a:bodyPr/>
                    <a:lstStyle/>
                    <a:p>
                      <a:pPr marL="0" marR="0" algn="l">
                        <a:lnSpc>
                          <a:spcPct val="100000"/>
                        </a:lnSpc>
                        <a:spcBef>
                          <a:spcPts val="0"/>
                        </a:spcBef>
                        <a:spcAft>
                          <a:spcPts val="0"/>
                        </a:spcAft>
                      </a:pPr>
                      <a:r>
                        <a:rPr lang="en-US" sz="1200" kern="1200" dirty="0">
                          <a:solidFill>
                            <a:schemeClr val="dk1"/>
                          </a:solidFill>
                        </a:rPr>
                        <a:t>Provision &amp; Configure Azure Machine Learning Services; Review Key Azure Machine Learning SDK for Python Concepts</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389583041"/>
                  </a:ext>
                </a:extLst>
              </a:tr>
              <a:tr h="829735">
                <a:tc vMerge="1">
                  <a:txBody>
                    <a:bodyPr/>
                    <a:lstStyle/>
                    <a:p>
                      <a:endParaRPr lang="en-US" dirty="0"/>
                    </a:p>
                  </a:txBody>
                  <a:tcPr/>
                </a:tc>
                <a:tc>
                  <a:txBody>
                    <a:bodyPr/>
                    <a:lstStyle/>
                    <a:p>
                      <a:pPr marL="0" marR="0" algn="l">
                        <a:lnSpc>
                          <a:spcPct val="100000"/>
                        </a:lnSpc>
                        <a:spcBef>
                          <a:spcPts val="0"/>
                        </a:spcBef>
                        <a:spcAft>
                          <a:spcPts val="0"/>
                        </a:spcAft>
                      </a:pPr>
                      <a:r>
                        <a:rPr lang="en-US" sz="1200" kern="1200" dirty="0">
                          <a:solidFill>
                            <a:schemeClr val="dk1"/>
                          </a:solidFill>
                        </a:rPr>
                        <a:t>Plan for Next Day – Deep dive to understand customer Smart Search Use Case</a:t>
                      </a:r>
                      <a:endParaRPr lang="en-US"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387936112"/>
                  </a:ext>
                </a:extLst>
              </a:tr>
            </a:tbl>
          </a:graphicData>
        </a:graphic>
      </p:graphicFrame>
      <p:sp>
        <p:nvSpPr>
          <p:cNvPr id="14" name="Title 2">
            <a:extLst>
              <a:ext uri="{FF2B5EF4-FFF2-40B4-BE49-F238E27FC236}">
                <a16:creationId xmlns:a16="http://schemas.microsoft.com/office/drawing/2014/main" id="{924139E4-6A3F-947F-0CB9-E16B39E2F284}"/>
              </a:ext>
            </a:extLst>
          </p:cNvPr>
          <p:cNvSpPr txBox="1">
            <a:spLocks/>
          </p:cNvSpPr>
          <p:nvPr/>
        </p:nvSpPr>
        <p:spPr>
          <a:xfrm>
            <a:off x="586740" y="1171469"/>
            <a:ext cx="386366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1: </a:t>
            </a:r>
            <a:r>
              <a:rPr kumimoji="0" lang="en-US" sz="14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O</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verview &amp; setup of AI/ML environment in customer Azure subscription</a:t>
            </a:r>
          </a:p>
        </p:txBody>
      </p:sp>
      <p:graphicFrame>
        <p:nvGraphicFramePr>
          <p:cNvPr id="16" name="Table 3">
            <a:extLst>
              <a:ext uri="{FF2B5EF4-FFF2-40B4-BE49-F238E27FC236}">
                <a16:creationId xmlns:a16="http://schemas.microsoft.com/office/drawing/2014/main" id="{43BF778A-807F-4EAF-46EE-83B4EFAE13AF}"/>
              </a:ext>
            </a:extLst>
          </p:cNvPr>
          <p:cNvGraphicFramePr>
            <a:graphicFrameLocks noGrp="1"/>
          </p:cNvGraphicFramePr>
          <p:nvPr>
            <p:extLst>
              <p:ext uri="{D42A27DB-BD31-4B8C-83A1-F6EECF244321}">
                <p14:modId xmlns:p14="http://schemas.microsoft.com/office/powerpoint/2010/main" val="3242999554"/>
              </p:ext>
            </p:extLst>
          </p:nvPr>
        </p:nvGraphicFramePr>
        <p:xfrm>
          <a:off x="4591456" y="1608739"/>
          <a:ext cx="7388157" cy="4942573"/>
        </p:xfrm>
        <a:graphic>
          <a:graphicData uri="http://schemas.openxmlformats.org/drawingml/2006/table">
            <a:tbl>
              <a:tblPr firstRow="1" bandRow="1">
                <a:tableStyleId>{5C22544A-7EE6-4342-B048-85BDC9FD1C3A}</a:tableStyleId>
              </a:tblPr>
              <a:tblGrid>
                <a:gridCol w="1023277">
                  <a:extLst>
                    <a:ext uri="{9D8B030D-6E8A-4147-A177-3AD203B41FA5}">
                      <a16:colId xmlns:a16="http://schemas.microsoft.com/office/drawing/2014/main" val="2681891878"/>
                    </a:ext>
                  </a:extLst>
                </a:gridCol>
                <a:gridCol w="6364880">
                  <a:extLst>
                    <a:ext uri="{9D8B030D-6E8A-4147-A177-3AD203B41FA5}">
                      <a16:colId xmlns:a16="http://schemas.microsoft.com/office/drawing/2014/main" val="3685026586"/>
                    </a:ext>
                  </a:extLst>
                </a:gridCol>
              </a:tblGrid>
              <a:tr h="279133">
                <a:tc>
                  <a:txBody>
                    <a:bodyPr/>
                    <a:lstStyle/>
                    <a:p>
                      <a:pPr>
                        <a:lnSpc>
                          <a:spcPct val="100000"/>
                        </a:lnSpc>
                      </a:pPr>
                      <a:r>
                        <a:rPr lang="en-US" sz="1200" dirty="0"/>
                        <a:t>Time</a:t>
                      </a:r>
                    </a:p>
                  </a:txBody>
                  <a:tcPr/>
                </a:tc>
                <a:tc>
                  <a:txBody>
                    <a:bodyPr/>
                    <a:lstStyle/>
                    <a:p>
                      <a:pPr>
                        <a:lnSpc>
                          <a:spcPct val="100000"/>
                        </a:lnSpc>
                      </a:pPr>
                      <a:r>
                        <a:rPr lang="en-US" sz="1200" dirty="0"/>
                        <a:t>Workshop Activity </a:t>
                      </a:r>
                    </a:p>
                  </a:txBody>
                  <a:tcPr/>
                </a:tc>
                <a:extLst>
                  <a:ext uri="{0D108BD9-81ED-4DB2-BD59-A6C34878D82A}">
                    <a16:rowId xmlns:a16="http://schemas.microsoft.com/office/drawing/2014/main" val="2131123082"/>
                  </a:ext>
                </a:extLst>
              </a:tr>
              <a:tr h="1858863">
                <a:tc>
                  <a:txBody>
                    <a:bodyPr/>
                    <a:lstStyle/>
                    <a:p>
                      <a:pPr algn="l">
                        <a:lnSpc>
                          <a:spcPct val="100000"/>
                        </a:lnSpc>
                      </a:pPr>
                      <a:r>
                        <a:rPr lang="en-US" sz="1200" dirty="0"/>
                        <a:t>9:00-11:30am </a:t>
                      </a:r>
                    </a:p>
                    <a:p>
                      <a:pPr algn="l">
                        <a:lnSpc>
                          <a:spcPct val="100000"/>
                        </a:lnSpc>
                      </a:pPr>
                      <a:r>
                        <a:rPr lang="en-US" sz="1200" dirty="0"/>
                        <a:t>(</a:t>
                      </a:r>
                      <a:r>
                        <a:rPr lang="en-US" sz="1200" i="1" dirty="0"/>
                        <a:t>2.5 hours</a:t>
                      </a:r>
                      <a:r>
                        <a:rPr lang="en-US" sz="1200" dirty="0"/>
                        <a:t>)</a:t>
                      </a:r>
                    </a:p>
                  </a:txBody>
                  <a:tcPr anchor="ctr"/>
                </a:tc>
                <a:tc>
                  <a:txBody>
                    <a:bodyPr/>
                    <a:lstStyle/>
                    <a:p>
                      <a:pPr algn="l" defTabSz="932472" fontAlgn="base">
                        <a:spcBef>
                          <a:spcPct val="0"/>
                        </a:spcBef>
                        <a:spcAft>
                          <a:spcPct val="0"/>
                        </a:spcAft>
                      </a:pPr>
                      <a:r>
                        <a:rPr lang="en-US" sz="1200" b="1" dirty="0">
                          <a:solidFill>
                            <a:schemeClr val="tx1"/>
                          </a:solidFill>
                          <a:ea typeface="Segoe UI" pitchFamily="34" charset="0"/>
                          <a:cs typeface="Segoe UI" pitchFamily="34" charset="0"/>
                        </a:rPr>
                        <a:t>Deploy Azure resources, create your data source, Search Index, Skillsets, and Indexer within your Cognitive Search Service.</a:t>
                      </a:r>
                    </a:p>
                    <a:p>
                      <a:pPr marL="171450" indent="-171450" algn="l">
                        <a:buFont typeface="Arial" panose="020B0604020202020204" pitchFamily="34" charset="0"/>
                        <a:buChar char="•"/>
                      </a:pPr>
                      <a:r>
                        <a:rPr lang="en-US" sz="1200" dirty="0">
                          <a:solidFill>
                            <a:schemeClr val="tx1"/>
                          </a:solidFill>
                          <a:ea typeface="Segoe UI" pitchFamily="34" charset="0"/>
                          <a:cs typeface="Segoe UI" pitchFamily="34" charset="0"/>
                        </a:rPr>
                        <a:t> </a:t>
                      </a:r>
                      <a:r>
                        <a:rPr lang="en-US" sz="1200" b="0" i="0" dirty="0">
                          <a:solidFill>
                            <a:srgbClr val="323130"/>
                          </a:solidFill>
                          <a:effectLst/>
                          <a:latin typeface="Segoe UI" panose="020B0502040204020203" pitchFamily="34" charset="0"/>
                        </a:rPr>
                        <a:t>Enrich Documents: We enrich your documents by creating specific skillsets that extract key information, apply OCR, generate translations, and more once your data source is created.</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Define Index: We define your index with your data schema and connect it to our search service apart from your primary data stores, allowing us to achieve millisecond response times in our application.</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Run through Indexer Pipeline: We use the data source, skillset, and index as inputs to run through our indexer pipeline. By creating the indexer on Azure Cognitive Search, it triggers the event to put the entire pipeline into motion.</a:t>
                      </a:r>
                    </a:p>
                  </a:txBody>
                  <a:tcPr marL="68580" marR="68580" marT="0" marB="0" anchor="ctr"/>
                </a:tc>
                <a:extLst>
                  <a:ext uri="{0D108BD9-81ED-4DB2-BD59-A6C34878D82A}">
                    <a16:rowId xmlns:a16="http://schemas.microsoft.com/office/drawing/2014/main" val="440815165"/>
                  </a:ext>
                </a:extLst>
              </a:tr>
              <a:tr h="591457">
                <a:tc>
                  <a:txBody>
                    <a:bodyPr/>
                    <a:lstStyle/>
                    <a:p>
                      <a:pPr algn="l">
                        <a:lnSpc>
                          <a:spcPct val="100000"/>
                        </a:lnSpc>
                      </a:pPr>
                      <a:r>
                        <a:rPr lang="en-US" sz="1200" dirty="0"/>
                        <a:t>11:30-12:30pm </a:t>
                      </a:r>
                    </a:p>
                    <a:p>
                      <a:pPr algn="l">
                        <a:lnSpc>
                          <a:spcPct val="100000"/>
                        </a:lnSpc>
                      </a:pPr>
                      <a:r>
                        <a:rPr lang="en-US" sz="1200" dirty="0"/>
                        <a:t>(</a:t>
                      </a:r>
                      <a:r>
                        <a:rPr lang="en-US" sz="1200" i="1" dirty="0"/>
                        <a:t>1 hour</a:t>
                      </a:r>
                      <a:r>
                        <a:rPr lang="en-US" sz="1200" dirty="0"/>
                        <a:t>)</a:t>
                      </a:r>
                    </a:p>
                  </a:txBody>
                  <a:tcPr anchor="ctr"/>
                </a:tc>
                <a:tc>
                  <a:txBody>
                    <a:bodyPr/>
                    <a:lstStyle/>
                    <a:p>
                      <a:pPr algn="l">
                        <a:lnSpc>
                          <a:spcPct val="100000"/>
                        </a:lnSpc>
                      </a:pPr>
                      <a:r>
                        <a:rPr lang="en-US" sz="1200" kern="1200" dirty="0">
                          <a:solidFill>
                            <a:schemeClr val="dk1"/>
                          </a:solidFill>
                          <a:latin typeface="+mn-lt"/>
                          <a:ea typeface="+mn-ea"/>
                          <a:cs typeface="+mn-cs"/>
                        </a:rPr>
                        <a:t>Lunch</a:t>
                      </a:r>
                    </a:p>
                  </a:txBody>
                  <a:tcPr anchor="ctr"/>
                </a:tc>
                <a:extLst>
                  <a:ext uri="{0D108BD9-81ED-4DB2-BD59-A6C34878D82A}">
                    <a16:rowId xmlns:a16="http://schemas.microsoft.com/office/drawing/2014/main" val="4172476348"/>
                  </a:ext>
                </a:extLst>
              </a:tr>
              <a:tr h="1858863">
                <a:tc>
                  <a:txBody>
                    <a:bodyPr/>
                    <a:lstStyle/>
                    <a:p>
                      <a:pPr algn="l">
                        <a:lnSpc>
                          <a:spcPct val="100000"/>
                        </a:lnSpc>
                      </a:pPr>
                      <a:r>
                        <a:rPr lang="en-US" sz="1200" dirty="0"/>
                        <a:t>12:30-5:00pm</a:t>
                      </a:r>
                    </a:p>
                    <a:p>
                      <a:pPr algn="l">
                        <a:lnSpc>
                          <a:spcPct val="100000"/>
                        </a:lnSpc>
                      </a:pPr>
                      <a:r>
                        <a:rPr lang="en-US" sz="1200" dirty="0"/>
                        <a:t>(</a:t>
                      </a:r>
                      <a:r>
                        <a:rPr lang="en-US" sz="1200" i="1" dirty="0"/>
                        <a:t>4.5 hours)</a:t>
                      </a:r>
                      <a:endParaRPr lang="en-US" sz="1200" dirty="0"/>
                    </a:p>
                  </a:txBody>
                  <a:tcPr anchor="ctr"/>
                </a:tc>
                <a:tc>
                  <a:txBody>
                    <a:bodyPr/>
                    <a:lstStyle/>
                    <a:p>
                      <a:pPr marL="0" marR="0" indent="0" algn="l">
                        <a:lnSpc>
                          <a:spcPct val="100000"/>
                        </a:lnSpc>
                        <a:spcBef>
                          <a:spcPts val="0"/>
                        </a:spcBef>
                        <a:spcAft>
                          <a:spcPts val="0"/>
                        </a:spcAft>
                        <a:buFont typeface="Arial" panose="020B0604020202020204" pitchFamily="34" charset="0"/>
                        <a:buNone/>
                      </a:pPr>
                      <a:r>
                        <a:rPr lang="en-US" sz="1200" b="1" kern="1200" dirty="0">
                          <a:solidFill>
                            <a:schemeClr val="dk1"/>
                          </a:solidFill>
                          <a:effectLst/>
                          <a:latin typeface="+mn-lt"/>
                          <a:ea typeface="+mn-ea"/>
                          <a:cs typeface="+mn-cs"/>
                        </a:rPr>
                        <a:t>Practice querying across your data leveraging the power of Azure Open AI, finalize your solution by deploying a web application to easily share with other to also use.</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Set Azure Open AI Parameters: We deploy and set your Azure Open AI parameters, specifying how much data to pull in from cognitive search results for comparison with output vectors from search, semantic search, and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Leverage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By leveraging the </a:t>
                      </a:r>
                      <a:r>
                        <a:rPr lang="en-US" sz="1200" b="0" i="0" dirty="0" err="1">
                          <a:solidFill>
                            <a:srgbClr val="323130"/>
                          </a:solidFill>
                          <a:effectLst/>
                          <a:latin typeface="Segoe UI" panose="020B0502040204020203" pitchFamily="34" charset="0"/>
                        </a:rPr>
                        <a:t>Langchain</a:t>
                      </a:r>
                      <a:r>
                        <a:rPr lang="en-US" sz="1200" b="0" i="0" dirty="0">
                          <a:solidFill>
                            <a:srgbClr val="323130"/>
                          </a:solidFill>
                          <a:effectLst/>
                          <a:latin typeface="Segoe UI" panose="020B0502040204020203" pitchFamily="34" charset="0"/>
                        </a:rPr>
                        <a:t> library, we can compare search results and accuracy of using Azure Cognitive Search versus Azure Cognitive Search + Azure Open AI, showcasing the power of Azure Open AI.</a:t>
                      </a:r>
                    </a:p>
                    <a:p>
                      <a:pPr marL="171450" indent="-171450" algn="l">
                        <a:buFont typeface="Arial" panose="020B0604020202020204" pitchFamily="34" charset="0"/>
                        <a:buChar char="•"/>
                      </a:pPr>
                      <a:r>
                        <a:rPr lang="en-US" sz="1200" b="0" i="0" dirty="0">
                          <a:solidFill>
                            <a:srgbClr val="323130"/>
                          </a:solidFill>
                          <a:effectLst/>
                          <a:latin typeface="Segoe UI" panose="020B0502040204020203" pitchFamily="34" charset="0"/>
                        </a:rPr>
                        <a:t>Deploy Web Application: We deploy the web application by connecting it to our forked </a:t>
                      </a:r>
                      <a:r>
                        <a:rPr lang="en-US" sz="1200" b="0" i="0" dirty="0" err="1">
                          <a:solidFill>
                            <a:srgbClr val="323130"/>
                          </a:solidFill>
                          <a:effectLst/>
                          <a:latin typeface="Segoe UI" panose="020B0502040204020203" pitchFamily="34" charset="0"/>
                        </a:rPr>
                        <a:t>Github</a:t>
                      </a:r>
                      <a:r>
                        <a:rPr lang="en-US" sz="1200" b="0" i="0" dirty="0">
                          <a:solidFill>
                            <a:srgbClr val="323130"/>
                          </a:solidFill>
                          <a:effectLst/>
                          <a:latin typeface="Segoe UI" panose="020B0502040204020203" pitchFamily="34" charset="0"/>
                        </a:rPr>
                        <a:t> repository. This allows you to query data in a beautiful UI and receive top results powered by Azure Open AI.</a:t>
                      </a:r>
                    </a:p>
                  </a:txBody>
                  <a:tcPr marL="68580" marR="68580" marT="0" marB="0" anchor="ctr"/>
                </a:tc>
                <a:extLst>
                  <a:ext uri="{0D108BD9-81ED-4DB2-BD59-A6C34878D82A}">
                    <a16:rowId xmlns:a16="http://schemas.microsoft.com/office/drawing/2014/main" val="389583041"/>
                  </a:ext>
                </a:extLst>
              </a:tr>
            </a:tbl>
          </a:graphicData>
        </a:graphic>
      </p:graphicFrame>
      <p:sp>
        <p:nvSpPr>
          <p:cNvPr id="17" name="Title 2">
            <a:extLst>
              <a:ext uri="{FF2B5EF4-FFF2-40B4-BE49-F238E27FC236}">
                <a16:creationId xmlns:a16="http://schemas.microsoft.com/office/drawing/2014/main" id="{8483F569-53CC-37E8-4C83-EAD5E2A7AB99}"/>
              </a:ext>
            </a:extLst>
          </p:cNvPr>
          <p:cNvSpPr txBox="1">
            <a:spLocks/>
          </p:cNvSpPr>
          <p:nvPr/>
        </p:nvSpPr>
        <p:spPr>
          <a:xfrm>
            <a:off x="4591456" y="1171469"/>
            <a:ext cx="5261552"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Day 2: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Hands on - Customer use case model building and deployment </a:t>
            </a:r>
          </a:p>
        </p:txBody>
      </p:sp>
    </p:spTree>
    <p:extLst>
      <p:ext uri="{BB962C8B-B14F-4D97-AF65-F5344CB8AC3E}">
        <p14:creationId xmlns:p14="http://schemas.microsoft.com/office/powerpoint/2010/main" val="1117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77EC-0079-8E24-108C-B719BAB96637}"/>
              </a:ext>
            </a:extLst>
          </p:cNvPr>
          <p:cNvSpPr>
            <a:spLocks noGrp="1"/>
          </p:cNvSpPr>
          <p:nvPr>
            <p:ph type="title"/>
          </p:nvPr>
        </p:nvSpPr>
        <p:spPr/>
        <p:txBody>
          <a:bodyPr/>
          <a:lstStyle/>
          <a:p>
            <a:r>
              <a:rPr lang="en-US" dirty="0"/>
              <a:t>The Prerequisites </a:t>
            </a:r>
          </a:p>
        </p:txBody>
      </p:sp>
      <p:sp>
        <p:nvSpPr>
          <p:cNvPr id="3" name="Rectangle 2">
            <a:extLst>
              <a:ext uri="{FF2B5EF4-FFF2-40B4-BE49-F238E27FC236}">
                <a16:creationId xmlns:a16="http://schemas.microsoft.com/office/drawing/2014/main" id="{DD6F310E-B3F7-34F8-8139-F4FFA43FF0C4}"/>
              </a:ext>
            </a:extLst>
          </p:cNvPr>
          <p:cNvSpPr/>
          <p:nvPr/>
        </p:nvSpPr>
        <p:spPr bwMode="auto">
          <a:xfrm>
            <a:off x="509661" y="2033695"/>
            <a:ext cx="5391150" cy="41190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Accepted Application to Azure Open AI</a:t>
            </a: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Our team need to be added as Guests in your Azure AD</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Resource Group (RG)  needs to be set for this Workshop POC, in the customer Azure tenant</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The customer team and the Microsoft team must have Contributor permissions to this resource group</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 storage account must be set in place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Datasets must be uploaded as CSV or Parquet files to the blob storage account, at least one week prior to the workshop date</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Azure Machine Learning Workspace must be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Optional but recommended – Databricks Workspace deployed in the RG</a:t>
            </a:r>
            <a:endParaRPr kumimoji="0" lang="en-US" sz="1600" b="0" i="0" u="none" strike="noStrike" kern="1200" cap="none" spc="0" normalizeH="0" baseline="0" noProof="0" dirty="0">
              <a:ln>
                <a:noFill/>
              </a:ln>
              <a:solidFill>
                <a:srgbClr val="FFFFFF"/>
              </a:solidFill>
              <a:effectLst/>
              <a:uLnTx/>
              <a:uFillTx/>
              <a:latin typeface="Segoe UI Semibold"/>
              <a:ea typeface="Calibri" panose="020F0502020204030204" pitchFamily="34" charset="0"/>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dirty="0" err="1">
              <a:ln>
                <a:noFill/>
              </a:ln>
              <a:solidFill>
                <a:srgbClr val="FFFFFF"/>
              </a:solidFill>
              <a:effectLst/>
              <a:uLnTx/>
              <a:uFillTx/>
              <a:latin typeface="Segoe UI Semibold"/>
              <a:ea typeface="Segoe UI" pitchFamily="34" charset="0"/>
              <a:cs typeface="Segoe UI" pitchFamily="34" charset="0"/>
            </a:endParaRPr>
          </a:p>
        </p:txBody>
      </p:sp>
      <p:sp>
        <p:nvSpPr>
          <p:cNvPr id="4" name="Rectangle 3">
            <a:extLst>
              <a:ext uri="{FF2B5EF4-FFF2-40B4-BE49-F238E27FC236}">
                <a16:creationId xmlns:a16="http://schemas.microsoft.com/office/drawing/2014/main" id="{249CD458-C2F9-A754-7500-58A33110B824}"/>
              </a:ext>
            </a:extLst>
          </p:cNvPr>
          <p:cNvSpPr/>
          <p:nvPr/>
        </p:nvSpPr>
        <p:spPr bwMode="auto">
          <a:xfrm>
            <a:off x="6281813" y="2033695"/>
            <a:ext cx="5391150" cy="2523714"/>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baseline="0" noProof="0" dirty="0">
                <a:ln>
                  <a:noFill/>
                </a:ln>
                <a:solidFill>
                  <a:srgbClr val="FFFFFF"/>
                </a:solidFill>
                <a:effectLst/>
                <a:uLnTx/>
                <a:uFillTx/>
                <a:latin typeface="Segoe UI Semibold"/>
                <a:ea typeface="Times New Roman" panose="02020603050405020304" pitchFamily="18" charset="0"/>
                <a:cs typeface="+mn-cs"/>
              </a:rPr>
              <a:t>Data must be uploaded in</a:t>
            </a: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mn-cs"/>
              </a:rPr>
              <a:t> the following </a:t>
            </a:r>
            <a:r>
              <a:rPr kumimoji="0" lang="en-US" sz="1600" b="0" i="0" u="none" strike="noStrike" kern="1200" cap="none" spc="0" normalizeH="0" noProof="0" dirty="0">
                <a:ln>
                  <a:noFill/>
                </a:ln>
                <a:solidFill>
                  <a:schemeClr val="bg1"/>
                </a:solidFill>
                <a:effectLst/>
                <a:uLnTx/>
                <a:uFillTx/>
                <a:latin typeface="Segoe UI Semibold"/>
                <a:ea typeface="Times New Roman" panose="02020603050405020304" pitchFamily="18" charset="0"/>
                <a:hlinkClick r:id="rId2">
                  <a:extLst>
                    <a:ext uri="{A12FA001-AC4F-418D-AE19-62706E023703}">
                      <ahyp:hlinkClr xmlns:ahyp="http://schemas.microsoft.com/office/drawing/2018/hyperlinkcolor" val="tx"/>
                    </a:ext>
                  </a:extLst>
                </a:hlinkClick>
              </a:rPr>
              <a:t>Azure storages</a:t>
            </a:r>
            <a:endParaRPr lang="en-US" sz="3200" noProof="0" dirty="0">
              <a:solidFill>
                <a:schemeClr val="bg1"/>
              </a:solidFill>
              <a:latin typeface="Segoe UI Semibold"/>
              <a:ea typeface="Times New Roman" panose="02020603050405020304" pitchFamily="18" charset="0"/>
              <a:cs typeface="Segoe UI"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arenR"/>
              <a:tabLst/>
              <a:defRPr/>
            </a:pPr>
            <a:r>
              <a:rPr kumimoji="0" lang="en-US" sz="1600" b="0" i="0" u="none" strike="noStrike" kern="1200" cap="none" spc="0" normalizeH="0" noProof="0" dirty="0">
                <a:ln>
                  <a:noFill/>
                </a:ln>
                <a:solidFill>
                  <a:srgbClr val="FFFFFF"/>
                </a:solidFill>
                <a:effectLst/>
                <a:uLnTx/>
                <a:uFillTx/>
                <a:latin typeface="Segoe UI Semibold"/>
                <a:ea typeface="Times New Roman" panose="02020603050405020304" pitchFamily="18" charset="0"/>
                <a:cs typeface="Segoe UI" pitchFamily="34" charset="0"/>
              </a:rPr>
              <a:t>Data Documents must be in following types: </a:t>
            </a:r>
          </a:p>
          <a:p>
            <a:pPr marL="800100" lvl="1" indent="-342900">
              <a:buFont typeface="Arial" panose="020B0604020202020204" pitchFamily="34" charset="0"/>
              <a:buChar char="•"/>
            </a:pPr>
            <a:r>
              <a:rPr lang="en-US" sz="1400" i="1" dirty="0"/>
              <a:t>CSV, EML, EPUB, GZ, HTML, JSON (see Indexing JSON blobs), KML (XML for geographic representations), Microsoft Office formats: DOCX/DOC/DOCM, XLSX/XLS/XLSM, PPTX/PPT/PPTM, MSG (Outlook emails), XML (both 2003 and 2006 WORD XML), Open Document formats: ODT, ODS, ODP, PDF, Plain text files (see also Indexing plain text), RTF, XML, ZIP.</a:t>
            </a:r>
            <a:endParaRPr kumimoji="0" lang="en-US" sz="800" b="0" i="1" u="none" strike="noStrike" kern="1200" cap="none" spc="0" normalizeH="0" noProof="0" dirty="0">
              <a:ln>
                <a:noFill/>
              </a:ln>
              <a:solidFill>
                <a:srgbClr val="FFFFFF"/>
              </a:solidFill>
              <a:effectLst/>
              <a:uLnTx/>
              <a:uFillTx/>
              <a:latin typeface="Segoe UI Semibold"/>
              <a:ea typeface="Times New Roman" panose="02020603050405020304" pitchFamily="18" charset="0"/>
            </a:endParaRPr>
          </a:p>
        </p:txBody>
      </p:sp>
      <p:sp>
        <p:nvSpPr>
          <p:cNvPr id="6" name="TextBox 5">
            <a:extLst>
              <a:ext uri="{FF2B5EF4-FFF2-40B4-BE49-F238E27FC236}">
                <a16:creationId xmlns:a16="http://schemas.microsoft.com/office/drawing/2014/main" id="{2C01F9F0-E9BC-D83B-055B-651B0BB2E86C}"/>
              </a:ext>
            </a:extLst>
          </p:cNvPr>
          <p:cNvSpPr txBox="1"/>
          <p:nvPr/>
        </p:nvSpPr>
        <p:spPr>
          <a:xfrm>
            <a:off x="441167" y="1183892"/>
            <a:ext cx="545964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Before setting the 2-day Workshop date: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items need to be in place</a:t>
            </a:r>
          </a:p>
        </p:txBody>
      </p:sp>
      <p:sp>
        <p:nvSpPr>
          <p:cNvPr id="8" name="TextBox 7">
            <a:extLst>
              <a:ext uri="{FF2B5EF4-FFF2-40B4-BE49-F238E27FC236}">
                <a16:creationId xmlns:a16="http://schemas.microsoft.com/office/drawing/2014/main" id="{5EADA424-5EEF-E512-3A46-8B347D6EDF92}"/>
              </a:ext>
            </a:extLst>
          </p:cNvPr>
          <p:cNvSpPr txBox="1"/>
          <p:nvPr/>
        </p:nvSpPr>
        <p:spPr>
          <a:xfrm>
            <a:off x="6281813" y="1141188"/>
            <a:ext cx="5391150"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Datasets:</a:t>
            </a:r>
            <a:endParaRPr kumimoji="0" lang="en-US" sz="20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mn-cs"/>
              </a:rPr>
              <a:t>The following datasets are needed for the POC and must be uploaded to the blob storage:</a:t>
            </a:r>
          </a:p>
        </p:txBody>
      </p:sp>
    </p:spTree>
    <p:extLst>
      <p:ext uri="{BB962C8B-B14F-4D97-AF65-F5344CB8AC3E}">
        <p14:creationId xmlns:p14="http://schemas.microsoft.com/office/powerpoint/2010/main" val="136398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AC20-1721-6CDF-2997-164B4217BFB0}"/>
              </a:ext>
            </a:extLst>
          </p:cNvPr>
          <p:cNvSpPr>
            <a:spLocks noGrp="1"/>
          </p:cNvSpPr>
          <p:nvPr>
            <p:ph type="title"/>
          </p:nvPr>
        </p:nvSpPr>
        <p:spPr/>
        <p:txBody>
          <a:bodyPr/>
          <a:lstStyle/>
          <a:p>
            <a:r>
              <a:rPr lang="en-US" dirty="0"/>
              <a:t>MVP Architecture </a:t>
            </a:r>
          </a:p>
        </p:txBody>
      </p:sp>
      <p:sp>
        <p:nvSpPr>
          <p:cNvPr id="5" name="Rectangle 4">
            <a:extLst>
              <a:ext uri="{FF2B5EF4-FFF2-40B4-BE49-F238E27FC236}">
                <a16:creationId xmlns:a16="http://schemas.microsoft.com/office/drawing/2014/main" id="{C4EA7648-E63D-2F03-4727-29F4145EAB83}"/>
              </a:ext>
            </a:extLst>
          </p:cNvPr>
          <p:cNvSpPr/>
          <p:nvPr/>
        </p:nvSpPr>
        <p:spPr bwMode="auto">
          <a:xfrm>
            <a:off x="1684962" y="2609636"/>
            <a:ext cx="1561672" cy="31849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9206731D-2F25-6E59-4562-77B2F6C7AD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417" b="13551"/>
          <a:stretch/>
        </p:blipFill>
        <p:spPr bwMode="auto">
          <a:xfrm>
            <a:off x="1143655" y="1159435"/>
            <a:ext cx="9223375" cy="514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09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BA5DF94-C3DA-4855-B6EA-782BADAFEB4A}"/>
              </a:ext>
            </a:extLst>
          </p:cNvPr>
          <p:cNvSpPr>
            <a:spLocks/>
          </p:cNvSpPr>
          <p:nvPr/>
        </p:nvSpPr>
        <p:spPr>
          <a:xfrm>
            <a:off x="468718"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rPr>
              <a:t>Call with the Customer to assess qualification to the program</a:t>
            </a:r>
          </a:p>
          <a:p>
            <a:pPr marL="0" marR="0" lvl="0" indent="0" algn="l" defTabSz="914400" rtl="0" eaLnBrk="1" fontAlgn="auto" latinLnBrk="0" hangingPunct="1">
              <a:lnSpc>
                <a:spcPct val="100000"/>
              </a:lnSpc>
              <a:spcBef>
                <a:spcPts val="200"/>
              </a:spcBef>
              <a:spcAft>
                <a:spcPts val="40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Segoe UI"/>
              <a:ea typeface="+mn-ea"/>
              <a:cs typeface="+mn-cs"/>
            </a:endParaRPr>
          </a:p>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Segoe UI"/>
                <a:ea typeface="+mn-ea"/>
                <a:cs typeface="+mn-cs"/>
              </a:rPr>
              <a:t>Offering: 2-day CSU-led workshop with experts on Smart Search</a:t>
            </a:r>
            <a:endParaRPr kumimoji="0" lang="en-US" sz="1600" b="0" i="0" u="none" strike="noStrike" kern="1200" cap="none" spc="0" normalizeH="0" baseline="0" noProof="0" dirty="0" err="1">
              <a:ln>
                <a:noFill/>
              </a:ln>
              <a:solidFill>
                <a:srgbClr val="000000">
                  <a:lumMod val="50000"/>
                  <a:lumOff val="50000"/>
                </a:srgbClr>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E460791-3C2D-4D8D-92BB-2A523401899E}"/>
              </a:ext>
            </a:extLst>
          </p:cNvPr>
          <p:cNvSpPr>
            <a:spLocks/>
          </p:cNvSpPr>
          <p:nvPr/>
        </p:nvSpPr>
        <p:spPr>
          <a:xfrm>
            <a:off x="8043856"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Production Smart Search System building (code-with) and deployment with guidance and support from the technical specialists (CSA) and Partners</a:t>
            </a:r>
            <a:endParaRPr kumimoji="0" lang="en-US" sz="16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73" name="Rectangle 72">
            <a:extLst>
              <a:ext uri="{FF2B5EF4-FFF2-40B4-BE49-F238E27FC236}">
                <a16:creationId xmlns:a16="http://schemas.microsoft.com/office/drawing/2014/main" id="{F23E3528-D838-4246-BED3-B452F0D0F09C}"/>
              </a:ext>
            </a:extLst>
          </p:cNvPr>
          <p:cNvSpPr>
            <a:spLocks/>
          </p:cNvSpPr>
          <p:nvPr/>
        </p:nvSpPr>
        <p:spPr>
          <a:xfrm>
            <a:off x="4256287" y="3024023"/>
            <a:ext cx="3700851" cy="2020177"/>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oAutofit/>
          </a:bodyPr>
          <a:lstStyle/>
          <a:p>
            <a:pPr marL="0" marR="0" lvl="0" indent="0" algn="l" defTabSz="914400" rtl="0" eaLnBrk="1" fontAlgn="auto"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CSU team, during the workshop, helps the interested customer build a Minimum Viable Product (MVP) using their own data and their own Azure subscription</a:t>
            </a:r>
          </a:p>
        </p:txBody>
      </p:sp>
      <p:sp>
        <p:nvSpPr>
          <p:cNvPr id="11" name="Title 10">
            <a:extLst>
              <a:ext uri="{FF2B5EF4-FFF2-40B4-BE49-F238E27FC236}">
                <a16:creationId xmlns:a16="http://schemas.microsoft.com/office/drawing/2014/main" id="{21AB1F4F-9065-4426-B29E-9D2E9A16EC4B}"/>
              </a:ext>
            </a:extLst>
          </p:cNvPr>
          <p:cNvSpPr>
            <a:spLocks noGrp="1"/>
          </p:cNvSpPr>
          <p:nvPr>
            <p:ph type="title"/>
          </p:nvPr>
        </p:nvSpPr>
        <p:spPr/>
        <p:txBody>
          <a:bodyPr/>
          <a:lstStyle/>
          <a:p>
            <a:r>
              <a:rPr lang="en-US"/>
              <a:t>Next steps: How to engage?</a:t>
            </a:r>
          </a:p>
        </p:txBody>
      </p:sp>
      <p:cxnSp>
        <p:nvCxnSpPr>
          <p:cNvPr id="71" name="Straight Connector 70">
            <a:extLst>
              <a:ext uri="{FF2B5EF4-FFF2-40B4-BE49-F238E27FC236}">
                <a16:creationId xmlns:a16="http://schemas.microsoft.com/office/drawing/2014/main" id="{9A9FACA6-9152-4D2A-A690-523EF0D903A4}"/>
              </a:ext>
            </a:extLst>
          </p:cNvPr>
          <p:cNvCxnSpPr>
            <a:cxnSpLocks/>
          </p:cNvCxnSpPr>
          <p:nvPr/>
        </p:nvCxnSpPr>
        <p:spPr>
          <a:xfrm>
            <a:off x="468718" y="5044200"/>
            <a:ext cx="3703320" cy="0"/>
          </a:xfrm>
          <a:prstGeom prst="line">
            <a:avLst/>
          </a:prstGeom>
          <a:ln w="38100">
            <a:solidFill>
              <a:srgbClr val="C7B1D7"/>
            </a:solidFill>
          </a:ln>
        </p:spPr>
        <p:style>
          <a:lnRef idx="1">
            <a:schemeClr val="accent1"/>
          </a:lnRef>
          <a:fillRef idx="0">
            <a:schemeClr val="accent1"/>
          </a:fillRef>
          <a:effectRef idx="0">
            <a:schemeClr val="accent1"/>
          </a:effectRef>
          <a:fontRef idx="minor">
            <a:schemeClr val="tx1"/>
          </a:fontRef>
        </p:style>
      </p:cxnSp>
      <p:sp>
        <p:nvSpPr>
          <p:cNvPr id="78" name="Arrow: Pentagon 77">
            <a:extLst>
              <a:ext uri="{FF2B5EF4-FFF2-40B4-BE49-F238E27FC236}">
                <a16:creationId xmlns:a16="http://schemas.microsoft.com/office/drawing/2014/main" id="{4990C20B-4EDB-47A5-8908-B04DC152806A}"/>
              </a:ext>
            </a:extLst>
          </p:cNvPr>
          <p:cNvSpPr>
            <a:spLocks/>
          </p:cNvSpPr>
          <p:nvPr/>
        </p:nvSpPr>
        <p:spPr>
          <a:xfrm>
            <a:off x="468719" y="2475383"/>
            <a:ext cx="3840480" cy="548640"/>
          </a:xfrm>
          <a:prstGeom prst="homePlate">
            <a:avLst>
              <a:gd name="adj" fmla="val 26350"/>
            </a:avLst>
          </a:prstGeom>
          <a:solidFill>
            <a:srgbClr val="C7B1D7"/>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Discovery Call</a:t>
            </a:r>
          </a:p>
        </p:txBody>
      </p:sp>
      <p:sp>
        <p:nvSpPr>
          <p:cNvPr id="79" name="Arrow: Chevron 78">
            <a:extLst>
              <a:ext uri="{FF2B5EF4-FFF2-40B4-BE49-F238E27FC236}">
                <a16:creationId xmlns:a16="http://schemas.microsoft.com/office/drawing/2014/main" id="{C3E37B17-07FF-4DBF-972F-8B3762D48CAE}"/>
              </a:ext>
            </a:extLst>
          </p:cNvPr>
          <p:cNvSpPr>
            <a:spLocks/>
          </p:cNvSpPr>
          <p:nvPr/>
        </p:nvSpPr>
        <p:spPr>
          <a:xfrm>
            <a:off x="4256287"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Proof of Value </a:t>
            </a:r>
          </a:p>
        </p:txBody>
      </p:sp>
      <p:sp>
        <p:nvSpPr>
          <p:cNvPr id="80" name="Arrow: Chevron 79">
            <a:extLst>
              <a:ext uri="{FF2B5EF4-FFF2-40B4-BE49-F238E27FC236}">
                <a16:creationId xmlns:a16="http://schemas.microsoft.com/office/drawing/2014/main" id="{81B40DDC-67CC-4B95-A9E3-2AB5F9C5DDED}"/>
              </a:ext>
            </a:extLst>
          </p:cNvPr>
          <p:cNvSpPr>
            <a:spLocks/>
          </p:cNvSpPr>
          <p:nvPr/>
        </p:nvSpPr>
        <p:spPr>
          <a:xfrm>
            <a:off x="8043856" y="2475383"/>
            <a:ext cx="3840480" cy="548640"/>
          </a:xfrm>
          <a:prstGeom prst="chevron">
            <a:avLst>
              <a:gd name="adj" fmla="val 26309"/>
            </a:avLst>
          </a:prstGeom>
          <a:solidFill>
            <a:srgbClr val="652D9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Deployment</a:t>
            </a:r>
          </a:p>
        </p:txBody>
      </p:sp>
      <p:grpSp>
        <p:nvGrpSpPr>
          <p:cNvPr id="187" name="Group 186">
            <a:extLst>
              <a:ext uri="{FF2B5EF4-FFF2-40B4-BE49-F238E27FC236}">
                <a16:creationId xmlns:a16="http://schemas.microsoft.com/office/drawing/2014/main" id="{863D6A43-0AF2-4599-A6F2-681D17B30004}"/>
              </a:ext>
            </a:extLst>
          </p:cNvPr>
          <p:cNvGrpSpPr/>
          <p:nvPr/>
        </p:nvGrpSpPr>
        <p:grpSpPr>
          <a:xfrm>
            <a:off x="5843903" y="1638190"/>
            <a:ext cx="665248" cy="717558"/>
            <a:chOff x="5684660" y="1298034"/>
            <a:chExt cx="834198" cy="899799"/>
          </a:xfrm>
        </p:grpSpPr>
        <p:sp>
          <p:nvSpPr>
            <p:cNvPr id="127" name="Hexagon 126">
              <a:extLst>
                <a:ext uri="{FF2B5EF4-FFF2-40B4-BE49-F238E27FC236}">
                  <a16:creationId xmlns:a16="http://schemas.microsoft.com/office/drawing/2014/main" id="{FF538AB0-EADB-4296-9E2E-6647E3D9AB45}"/>
                </a:ext>
              </a:extLst>
            </p:cNvPr>
            <p:cNvSpPr/>
            <p:nvPr/>
          </p:nvSpPr>
          <p:spPr>
            <a:xfrm rot="5400000">
              <a:off x="5630397" y="1352297"/>
              <a:ext cx="786750" cy="678224"/>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Hexagon 127">
              <a:extLst>
                <a:ext uri="{FF2B5EF4-FFF2-40B4-BE49-F238E27FC236}">
                  <a16:creationId xmlns:a16="http://schemas.microsoft.com/office/drawing/2014/main" id="{79CF1BD2-A0F4-4DF2-9DD2-1301025E78F5}"/>
                </a:ext>
              </a:extLst>
            </p:cNvPr>
            <p:cNvSpPr/>
            <p:nvPr/>
          </p:nvSpPr>
          <p:spPr>
            <a:xfrm rot="5400000">
              <a:off x="5707677" y="1386651"/>
              <a:ext cx="871270" cy="751093"/>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29" name="scale up" descr="scale up, scale down">
              <a:extLst>
                <a:ext uri="{FF2B5EF4-FFF2-40B4-BE49-F238E27FC236}">
                  <a16:creationId xmlns:a16="http://schemas.microsoft.com/office/drawing/2014/main" id="{41897EF6-4311-4591-8AF2-17741CABAB3F}"/>
                </a:ext>
              </a:extLst>
            </p:cNvPr>
            <p:cNvGrpSpPr/>
            <p:nvPr/>
          </p:nvGrpSpPr>
          <p:grpSpPr>
            <a:xfrm>
              <a:off x="5907250" y="1526964"/>
              <a:ext cx="472124" cy="470466"/>
              <a:chOff x="9135752" y="3049946"/>
              <a:chExt cx="404488" cy="403068"/>
            </a:xfrm>
          </p:grpSpPr>
          <p:sp>
            <p:nvSpPr>
              <p:cNvPr id="130" name="Rectangle 997">
                <a:extLst>
                  <a:ext uri="{FF2B5EF4-FFF2-40B4-BE49-F238E27FC236}">
                    <a16:creationId xmlns:a16="http://schemas.microsoft.com/office/drawing/2014/main" id="{47E91A0B-8FC9-4056-9C02-2A34ACEAC3E5}"/>
                  </a:ext>
                </a:extLst>
              </p:cNvPr>
              <p:cNvSpPr>
                <a:spLocks noChangeArrowheads="1"/>
              </p:cNvSpPr>
              <p:nvPr/>
            </p:nvSpPr>
            <p:spPr bwMode="auto">
              <a:xfrm>
                <a:off x="9135752" y="3326700"/>
                <a:ext cx="404488"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998">
                <a:extLst>
                  <a:ext uri="{FF2B5EF4-FFF2-40B4-BE49-F238E27FC236}">
                    <a16:creationId xmlns:a16="http://schemas.microsoft.com/office/drawing/2014/main" id="{BF9B9486-328F-4C67-A626-092D882939B0}"/>
                  </a:ext>
                </a:extLst>
              </p:cNvPr>
              <p:cNvSpPr>
                <a:spLocks noChangeArrowheads="1"/>
              </p:cNvSpPr>
              <p:nvPr/>
            </p:nvSpPr>
            <p:spPr bwMode="auto">
              <a:xfrm>
                <a:off x="9348640" y="3305412"/>
                <a:ext cx="85155" cy="624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99">
                <a:extLst>
                  <a:ext uri="{FF2B5EF4-FFF2-40B4-BE49-F238E27FC236}">
                    <a16:creationId xmlns:a16="http://schemas.microsoft.com/office/drawing/2014/main" id="{B8302B78-A09D-43EC-8AD6-EDD49B1C5629}"/>
                  </a:ext>
                </a:extLst>
              </p:cNvPr>
              <p:cNvSpPr>
                <a:spLocks noChangeArrowheads="1"/>
              </p:cNvSpPr>
              <p:nvPr/>
            </p:nvSpPr>
            <p:spPr bwMode="auto">
              <a:xfrm>
                <a:off x="9455084"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000">
                <a:extLst>
                  <a:ext uri="{FF2B5EF4-FFF2-40B4-BE49-F238E27FC236}">
                    <a16:creationId xmlns:a16="http://schemas.microsoft.com/office/drawing/2014/main" id="{2118E563-8330-4326-B7C4-0FD9C0DA7408}"/>
                  </a:ext>
                </a:extLst>
              </p:cNvPr>
              <p:cNvSpPr>
                <a:spLocks noChangeArrowheads="1"/>
              </p:cNvSpPr>
              <p:nvPr/>
            </p:nvSpPr>
            <p:spPr bwMode="auto">
              <a:xfrm>
                <a:off x="9487727" y="3367859"/>
                <a:ext cx="19870" cy="851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001">
                <a:extLst>
                  <a:ext uri="{FF2B5EF4-FFF2-40B4-BE49-F238E27FC236}">
                    <a16:creationId xmlns:a16="http://schemas.microsoft.com/office/drawing/2014/main" id="{F3B8B8F4-33EA-435C-936B-05089975F8C3}"/>
                  </a:ext>
                </a:extLst>
              </p:cNvPr>
              <p:cNvSpPr>
                <a:spLocks noChangeArrowheads="1"/>
              </p:cNvSpPr>
              <p:nvPr/>
            </p:nvSpPr>
            <p:spPr bwMode="auto">
              <a:xfrm>
                <a:off x="9135752" y="3400501"/>
                <a:ext cx="85155" cy="198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002">
                <a:extLst>
                  <a:ext uri="{FF2B5EF4-FFF2-40B4-BE49-F238E27FC236}">
                    <a16:creationId xmlns:a16="http://schemas.microsoft.com/office/drawing/2014/main" id="{90EC9CE7-5705-4932-99D4-FD0FDB84574A}"/>
                  </a:ext>
                </a:extLst>
              </p:cNvPr>
              <p:cNvSpPr>
                <a:spLocks noChangeArrowheads="1"/>
              </p:cNvSpPr>
              <p:nvPr/>
            </p:nvSpPr>
            <p:spPr bwMode="auto">
              <a:xfrm>
                <a:off x="9135752" y="3198967"/>
                <a:ext cx="85155" cy="624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003">
                <a:extLst>
                  <a:ext uri="{FF2B5EF4-FFF2-40B4-BE49-F238E27FC236}">
                    <a16:creationId xmlns:a16="http://schemas.microsoft.com/office/drawing/2014/main" id="{44B1183A-6E3F-4A13-9A46-62EB05954647}"/>
                  </a:ext>
                </a:extLst>
              </p:cNvPr>
              <p:cNvSpPr>
                <a:spLocks noChangeArrowheads="1"/>
              </p:cNvSpPr>
              <p:nvPr/>
            </p:nvSpPr>
            <p:spPr bwMode="auto">
              <a:xfrm>
                <a:off x="9242196" y="3156390"/>
                <a:ext cx="85155" cy="1050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004">
                <a:extLst>
                  <a:ext uri="{FF2B5EF4-FFF2-40B4-BE49-F238E27FC236}">
                    <a16:creationId xmlns:a16="http://schemas.microsoft.com/office/drawing/2014/main" id="{127D836E-5AAE-46CD-929D-888912A0F782}"/>
                  </a:ext>
                </a:extLst>
              </p:cNvPr>
              <p:cNvSpPr>
                <a:spLocks noChangeArrowheads="1"/>
              </p:cNvSpPr>
              <p:nvPr/>
            </p:nvSpPr>
            <p:spPr bwMode="auto">
              <a:xfrm>
                <a:off x="9348640" y="3113812"/>
                <a:ext cx="85155" cy="1476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005">
                <a:extLst>
                  <a:ext uri="{FF2B5EF4-FFF2-40B4-BE49-F238E27FC236}">
                    <a16:creationId xmlns:a16="http://schemas.microsoft.com/office/drawing/2014/main" id="{D3B944B7-A5ED-46BE-AFBD-6866DB9BD154}"/>
                  </a:ext>
                </a:extLst>
              </p:cNvPr>
              <p:cNvSpPr>
                <a:spLocks noChangeArrowheads="1"/>
              </p:cNvSpPr>
              <p:nvPr/>
            </p:nvSpPr>
            <p:spPr bwMode="auto">
              <a:xfrm>
                <a:off x="9455084" y="3049946"/>
                <a:ext cx="85155" cy="2114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E8BFE83E-9F7F-4B8B-A025-3F850ADA3BC8}"/>
              </a:ext>
            </a:extLst>
          </p:cNvPr>
          <p:cNvGrpSpPr/>
          <p:nvPr/>
        </p:nvGrpSpPr>
        <p:grpSpPr>
          <a:xfrm>
            <a:off x="9631472" y="1638190"/>
            <a:ext cx="665248" cy="717558"/>
            <a:chOff x="9488898" y="1311641"/>
            <a:chExt cx="834201" cy="899798"/>
          </a:xfrm>
        </p:grpSpPr>
        <p:sp>
          <p:nvSpPr>
            <p:cNvPr id="165" name="Hexagon 164">
              <a:extLst>
                <a:ext uri="{FF2B5EF4-FFF2-40B4-BE49-F238E27FC236}">
                  <a16:creationId xmlns:a16="http://schemas.microsoft.com/office/drawing/2014/main" id="{713BABFA-8956-4264-8414-8F160744AECD}"/>
                </a:ext>
              </a:extLst>
            </p:cNvPr>
            <p:cNvSpPr/>
            <p:nvPr/>
          </p:nvSpPr>
          <p:spPr>
            <a:xfrm rot="5400000">
              <a:off x="9434635" y="1365904"/>
              <a:ext cx="786754" cy="678227"/>
            </a:xfrm>
            <a:prstGeom prst="hexagon">
              <a:avLst/>
            </a:prstGeom>
            <a:solidFill>
              <a:srgbClr val="65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Hexagon 165">
              <a:extLst>
                <a:ext uri="{FF2B5EF4-FFF2-40B4-BE49-F238E27FC236}">
                  <a16:creationId xmlns:a16="http://schemas.microsoft.com/office/drawing/2014/main" id="{DB4DF2A5-CE11-4CD9-9CA0-69D7B47338DE}"/>
                </a:ext>
              </a:extLst>
            </p:cNvPr>
            <p:cNvSpPr/>
            <p:nvPr/>
          </p:nvSpPr>
          <p:spPr>
            <a:xfrm rot="5400000">
              <a:off x="9511914" y="1400255"/>
              <a:ext cx="871273" cy="751096"/>
            </a:xfrm>
            <a:prstGeom prst="hexagon">
              <a:avLst/>
            </a:prstGeom>
            <a:solidFill>
              <a:schemeClr val="bg1"/>
            </a:solidFill>
            <a:ln>
              <a:solidFill>
                <a:srgbClr val="652D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1" name="gain insights" descr="gain insights">
              <a:extLst>
                <a:ext uri="{FF2B5EF4-FFF2-40B4-BE49-F238E27FC236}">
                  <a16:creationId xmlns:a16="http://schemas.microsoft.com/office/drawing/2014/main" id="{A4793258-BC18-46F8-9F31-CCEDFB94FDEA}"/>
                </a:ext>
              </a:extLst>
            </p:cNvPr>
            <p:cNvGrpSpPr>
              <a:grpSpLocks noChangeAspect="1"/>
            </p:cNvGrpSpPr>
            <p:nvPr/>
          </p:nvGrpSpPr>
          <p:grpSpPr bwMode="auto">
            <a:xfrm>
              <a:off x="9726122" y="1554376"/>
              <a:ext cx="442856" cy="442854"/>
              <a:chOff x="5212" y="806"/>
              <a:chExt cx="239" cy="239"/>
            </a:xfrm>
          </p:grpSpPr>
          <p:sp>
            <p:nvSpPr>
              <p:cNvPr id="142" name="AutoShape 78">
                <a:extLst>
                  <a:ext uri="{FF2B5EF4-FFF2-40B4-BE49-F238E27FC236}">
                    <a16:creationId xmlns:a16="http://schemas.microsoft.com/office/drawing/2014/main" id="{1721D3C1-B935-4DC7-BEAE-DA3D288773AF}"/>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80">
                <a:extLst>
                  <a:ext uri="{FF2B5EF4-FFF2-40B4-BE49-F238E27FC236}">
                    <a16:creationId xmlns:a16="http://schemas.microsoft.com/office/drawing/2014/main" id="{4C02C7B4-CF01-4EE3-959D-4DB4F1F4326F}"/>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Oval 81">
                <a:extLst>
                  <a:ext uri="{FF2B5EF4-FFF2-40B4-BE49-F238E27FC236}">
                    <a16:creationId xmlns:a16="http://schemas.microsoft.com/office/drawing/2014/main" id="{0AC6D2C2-0DD6-4502-A7C8-6B6AC4A6A4E6}"/>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82">
                <a:extLst>
                  <a:ext uri="{FF2B5EF4-FFF2-40B4-BE49-F238E27FC236}">
                    <a16:creationId xmlns:a16="http://schemas.microsoft.com/office/drawing/2014/main" id="{A7E0B032-8A24-44D1-9673-C59CAC09E3EE}"/>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Oval 83">
                <a:extLst>
                  <a:ext uri="{FF2B5EF4-FFF2-40B4-BE49-F238E27FC236}">
                    <a16:creationId xmlns:a16="http://schemas.microsoft.com/office/drawing/2014/main" id="{CB1AE3CD-5A66-4A1C-8D72-4E13CFC3F9E0}"/>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Oval 84">
                <a:extLst>
                  <a:ext uri="{FF2B5EF4-FFF2-40B4-BE49-F238E27FC236}">
                    <a16:creationId xmlns:a16="http://schemas.microsoft.com/office/drawing/2014/main" id="{96A8D527-A0FD-462E-B4C5-4C93A8A9BA34}"/>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Oval 85">
                <a:extLst>
                  <a:ext uri="{FF2B5EF4-FFF2-40B4-BE49-F238E27FC236}">
                    <a16:creationId xmlns:a16="http://schemas.microsoft.com/office/drawing/2014/main" id="{58822A5C-07BA-4277-B9F0-FCD3F80CCFF6}"/>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Oval 86">
                <a:extLst>
                  <a:ext uri="{FF2B5EF4-FFF2-40B4-BE49-F238E27FC236}">
                    <a16:creationId xmlns:a16="http://schemas.microsoft.com/office/drawing/2014/main" id="{EA380718-45E3-42F9-BF80-2CB15F9C7B74}"/>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Oval 87">
                <a:extLst>
                  <a:ext uri="{FF2B5EF4-FFF2-40B4-BE49-F238E27FC236}">
                    <a16:creationId xmlns:a16="http://schemas.microsoft.com/office/drawing/2014/main" id="{D366376D-FF89-424A-B2D0-6047622B523D}"/>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Oval 88">
                <a:extLst>
                  <a:ext uri="{FF2B5EF4-FFF2-40B4-BE49-F238E27FC236}">
                    <a16:creationId xmlns:a16="http://schemas.microsoft.com/office/drawing/2014/main" id="{5C8D81D1-695F-4F26-8512-75268E0F6EC7}"/>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Oval 89">
                <a:extLst>
                  <a:ext uri="{FF2B5EF4-FFF2-40B4-BE49-F238E27FC236}">
                    <a16:creationId xmlns:a16="http://schemas.microsoft.com/office/drawing/2014/main" id="{01A8E135-A7CE-4DE0-B65E-5FC3949CFAC6}"/>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Oval 90">
                <a:extLst>
                  <a:ext uri="{FF2B5EF4-FFF2-40B4-BE49-F238E27FC236}">
                    <a16:creationId xmlns:a16="http://schemas.microsoft.com/office/drawing/2014/main" id="{E3491FE1-1B76-41F5-9AB8-B3DAEA8DDDB0}"/>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Oval 91">
                <a:extLst>
                  <a:ext uri="{FF2B5EF4-FFF2-40B4-BE49-F238E27FC236}">
                    <a16:creationId xmlns:a16="http://schemas.microsoft.com/office/drawing/2014/main" id="{FC96FFC3-B711-49B2-BCFF-9E716B5762F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Oval 92">
                <a:extLst>
                  <a:ext uri="{FF2B5EF4-FFF2-40B4-BE49-F238E27FC236}">
                    <a16:creationId xmlns:a16="http://schemas.microsoft.com/office/drawing/2014/main" id="{40DF2DEF-8D83-4F9D-BF14-28752A1C4FEA}"/>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Oval 93">
                <a:extLst>
                  <a:ext uri="{FF2B5EF4-FFF2-40B4-BE49-F238E27FC236}">
                    <a16:creationId xmlns:a16="http://schemas.microsoft.com/office/drawing/2014/main" id="{DAEBB836-AEE1-4D0F-9E88-1053D34E1AF2}"/>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Oval 94">
                <a:extLst>
                  <a:ext uri="{FF2B5EF4-FFF2-40B4-BE49-F238E27FC236}">
                    <a16:creationId xmlns:a16="http://schemas.microsoft.com/office/drawing/2014/main" id="{D6820503-8D64-4601-98D1-23E67D1B24F7}"/>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Oval 95">
                <a:extLst>
                  <a:ext uri="{FF2B5EF4-FFF2-40B4-BE49-F238E27FC236}">
                    <a16:creationId xmlns:a16="http://schemas.microsoft.com/office/drawing/2014/main" id="{E52DE4A7-5270-4FAE-91DA-3D3509A0F81D}"/>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Oval 96">
                <a:extLst>
                  <a:ext uri="{FF2B5EF4-FFF2-40B4-BE49-F238E27FC236}">
                    <a16:creationId xmlns:a16="http://schemas.microsoft.com/office/drawing/2014/main" id="{EF36DE9C-D303-41D2-9B5F-50DD7356F2F7}"/>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Oval 97">
                <a:extLst>
                  <a:ext uri="{FF2B5EF4-FFF2-40B4-BE49-F238E27FC236}">
                    <a16:creationId xmlns:a16="http://schemas.microsoft.com/office/drawing/2014/main" id="{D8164A1E-AFAB-4087-B7F1-FA91395121EE}"/>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8">
                <a:extLst>
                  <a:ext uri="{FF2B5EF4-FFF2-40B4-BE49-F238E27FC236}">
                    <a16:creationId xmlns:a16="http://schemas.microsoft.com/office/drawing/2014/main" id="{F0FE2BC9-BF52-4D08-943E-B357B5AF1D05}"/>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Freeform 99">
                <a:extLst>
                  <a:ext uri="{FF2B5EF4-FFF2-40B4-BE49-F238E27FC236}">
                    <a16:creationId xmlns:a16="http://schemas.microsoft.com/office/drawing/2014/main" id="{F2B210FA-4DBA-4762-8A1E-0696EF75F0A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100">
                <a:extLst>
                  <a:ext uri="{FF2B5EF4-FFF2-40B4-BE49-F238E27FC236}">
                    <a16:creationId xmlns:a16="http://schemas.microsoft.com/office/drawing/2014/main" id="{8CA0AAD2-ABD7-4E1B-9597-58332EA8772E}"/>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101">
                <a:extLst>
                  <a:ext uri="{FF2B5EF4-FFF2-40B4-BE49-F238E27FC236}">
                    <a16:creationId xmlns:a16="http://schemas.microsoft.com/office/drawing/2014/main" id="{EB7F8C1A-7445-465C-AC41-7FEA5F85AEF8}"/>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EB432646-CCAE-4DCC-8A99-BFC8E0A3348B}"/>
              </a:ext>
            </a:extLst>
          </p:cNvPr>
          <p:cNvGrpSpPr/>
          <p:nvPr/>
        </p:nvGrpSpPr>
        <p:grpSpPr>
          <a:xfrm>
            <a:off x="2056336" y="1638190"/>
            <a:ext cx="665246" cy="717560"/>
            <a:chOff x="1880420" y="1311641"/>
            <a:chExt cx="834198" cy="899800"/>
          </a:xfrm>
        </p:grpSpPr>
        <p:sp>
          <p:nvSpPr>
            <p:cNvPr id="168" name="Hexagon 167">
              <a:extLst>
                <a:ext uri="{FF2B5EF4-FFF2-40B4-BE49-F238E27FC236}">
                  <a16:creationId xmlns:a16="http://schemas.microsoft.com/office/drawing/2014/main" id="{9E007C82-14EE-4F95-9267-6E3DAABE7435}"/>
                </a:ext>
              </a:extLst>
            </p:cNvPr>
            <p:cNvSpPr/>
            <p:nvPr/>
          </p:nvSpPr>
          <p:spPr>
            <a:xfrm rot="5400000">
              <a:off x="1826157" y="1365904"/>
              <a:ext cx="786750" cy="678224"/>
            </a:xfrm>
            <a:prstGeom prst="hexagon">
              <a:avLst/>
            </a:prstGeom>
            <a:solidFill>
              <a:srgbClr val="B296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69" name="Hexagon 168">
              <a:extLst>
                <a:ext uri="{FF2B5EF4-FFF2-40B4-BE49-F238E27FC236}">
                  <a16:creationId xmlns:a16="http://schemas.microsoft.com/office/drawing/2014/main" id="{5DF05C52-2D7D-475C-B754-60BC9AF5D6FE}"/>
                </a:ext>
              </a:extLst>
            </p:cNvPr>
            <p:cNvSpPr/>
            <p:nvPr/>
          </p:nvSpPr>
          <p:spPr>
            <a:xfrm rot="5400000">
              <a:off x="1903437" y="1400258"/>
              <a:ext cx="871270" cy="751093"/>
            </a:xfrm>
            <a:prstGeom prst="hexagon">
              <a:avLst/>
            </a:prstGeom>
            <a:solidFill>
              <a:schemeClr val="bg1"/>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nvGrpSpPr>
            <p:cNvPr id="170" name="occupant experience" descr="occupant experience, accelerate">
              <a:extLst>
                <a:ext uri="{FF2B5EF4-FFF2-40B4-BE49-F238E27FC236}">
                  <a16:creationId xmlns:a16="http://schemas.microsoft.com/office/drawing/2014/main" id="{79D18E0D-27EE-4CFD-9CF4-FE3D48576DA8}"/>
                </a:ext>
              </a:extLst>
            </p:cNvPr>
            <p:cNvGrpSpPr/>
            <p:nvPr/>
          </p:nvGrpSpPr>
          <p:grpSpPr>
            <a:xfrm>
              <a:off x="2118511" y="1556090"/>
              <a:ext cx="441122" cy="439428"/>
              <a:chOff x="2573395" y="3063240"/>
              <a:chExt cx="377930" cy="376480"/>
            </a:xfrm>
          </p:grpSpPr>
          <p:sp>
            <p:nvSpPr>
              <p:cNvPr id="171" name="Oval 229">
                <a:extLst>
                  <a:ext uri="{FF2B5EF4-FFF2-40B4-BE49-F238E27FC236}">
                    <a16:creationId xmlns:a16="http://schemas.microsoft.com/office/drawing/2014/main" id="{246E5480-C2C0-4CD0-AD3D-04F024C37C50}"/>
                  </a:ext>
                </a:extLst>
              </p:cNvPr>
              <p:cNvSpPr>
                <a:spLocks noChangeArrowheads="1"/>
              </p:cNvSpPr>
              <p:nvPr/>
            </p:nvSpPr>
            <p:spPr bwMode="auto">
              <a:xfrm>
                <a:off x="2812316" y="3063240"/>
                <a:ext cx="79641" cy="79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Oval 230">
                <a:extLst>
                  <a:ext uri="{FF2B5EF4-FFF2-40B4-BE49-F238E27FC236}">
                    <a16:creationId xmlns:a16="http://schemas.microsoft.com/office/drawing/2014/main" id="{0B2247B5-CE7B-44C1-AED5-11CBF7CA0BD4}"/>
                  </a:ext>
                </a:extLst>
              </p:cNvPr>
              <p:cNvSpPr>
                <a:spLocks noChangeArrowheads="1"/>
              </p:cNvSpPr>
              <p:nvPr/>
            </p:nvSpPr>
            <p:spPr bwMode="auto">
              <a:xfrm>
                <a:off x="2781908" y="3196456"/>
                <a:ext cx="59369" cy="5936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231">
                <a:extLst>
                  <a:ext uri="{FF2B5EF4-FFF2-40B4-BE49-F238E27FC236}">
                    <a16:creationId xmlns:a16="http://schemas.microsoft.com/office/drawing/2014/main" id="{42A90607-3A9F-440F-BB80-432B92CA8259}"/>
                  </a:ext>
                </a:extLst>
              </p:cNvPr>
              <p:cNvSpPr>
                <a:spLocks noChangeArrowheads="1"/>
              </p:cNvSpPr>
              <p:nvPr/>
            </p:nvSpPr>
            <p:spPr bwMode="auto">
              <a:xfrm>
                <a:off x="2692131" y="3326776"/>
                <a:ext cx="30409" cy="28960"/>
              </a:xfrm>
              <a:prstGeom prst="ellipse">
                <a:avLst/>
              </a:prstGeom>
              <a:solidFill>
                <a:srgbClr val="8FC5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Oval 232">
                <a:extLst>
                  <a:ext uri="{FF2B5EF4-FFF2-40B4-BE49-F238E27FC236}">
                    <a16:creationId xmlns:a16="http://schemas.microsoft.com/office/drawing/2014/main" id="{62902752-5DD0-48D4-A142-7D9F04AC9743}"/>
                  </a:ext>
                </a:extLst>
              </p:cNvPr>
              <p:cNvSpPr>
                <a:spLocks noChangeArrowheads="1"/>
              </p:cNvSpPr>
              <p:nvPr/>
            </p:nvSpPr>
            <p:spPr bwMode="auto">
              <a:xfrm>
                <a:off x="2738468" y="3283336"/>
                <a:ext cx="40544" cy="39096"/>
              </a:xfrm>
              <a:prstGeom prst="ellipse">
                <a:avLst/>
              </a:prstGeom>
              <a:solidFill>
                <a:srgbClr val="479F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Oval 233">
                <a:extLst>
                  <a:ext uri="{FF2B5EF4-FFF2-40B4-BE49-F238E27FC236}">
                    <a16:creationId xmlns:a16="http://schemas.microsoft.com/office/drawing/2014/main" id="{2339EDD0-4A82-40E0-BB9A-B01F0EB4172E}"/>
                  </a:ext>
                </a:extLst>
              </p:cNvPr>
              <p:cNvSpPr>
                <a:spLocks noChangeArrowheads="1"/>
              </p:cNvSpPr>
              <p:nvPr/>
            </p:nvSpPr>
            <p:spPr bwMode="auto">
              <a:xfrm>
                <a:off x="2650139" y="3357184"/>
                <a:ext cx="20272" cy="18824"/>
              </a:xfrm>
              <a:prstGeom prst="ellipse">
                <a:avLst/>
              </a:prstGeom>
              <a:solidFill>
                <a:srgbClr val="BDD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6" name="Oval 234">
                <a:extLst>
                  <a:ext uri="{FF2B5EF4-FFF2-40B4-BE49-F238E27FC236}">
                    <a16:creationId xmlns:a16="http://schemas.microsoft.com/office/drawing/2014/main" id="{A9BFAAF6-3C9D-47AD-94E7-AB572971AD31}"/>
                  </a:ext>
                </a:extLst>
              </p:cNvPr>
              <p:cNvSpPr>
                <a:spLocks noChangeArrowheads="1"/>
              </p:cNvSpPr>
              <p:nvPr/>
            </p:nvSpPr>
            <p:spPr bwMode="auto">
              <a:xfrm>
                <a:off x="2605251" y="3367320"/>
                <a:ext cx="20272" cy="20272"/>
              </a:xfrm>
              <a:prstGeom prst="ellipse">
                <a:avLst/>
              </a:prstGeom>
              <a:solidFill>
                <a:srgbClr val="D4E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235">
                <a:extLst>
                  <a:ext uri="{FF2B5EF4-FFF2-40B4-BE49-F238E27FC236}">
                    <a16:creationId xmlns:a16="http://schemas.microsoft.com/office/drawing/2014/main" id="{A9BAAAC0-656A-424B-831E-F74D06B8A629}"/>
                  </a:ext>
                </a:extLst>
              </p:cNvPr>
              <p:cNvSpPr>
                <a:spLocks/>
              </p:cNvSpPr>
              <p:nvPr/>
            </p:nvSpPr>
            <p:spPr bwMode="auto">
              <a:xfrm>
                <a:off x="2573395" y="3063240"/>
                <a:ext cx="377930" cy="376480"/>
              </a:xfrm>
              <a:custGeom>
                <a:avLst/>
                <a:gdLst>
                  <a:gd name="T0" fmla="*/ 505 w 565"/>
                  <a:gd name="T1" fmla="*/ 0 h 564"/>
                  <a:gd name="T2" fmla="*/ 0 w 565"/>
                  <a:gd name="T3" fmla="*/ 505 h 564"/>
                  <a:gd name="T4" fmla="*/ 0 w 565"/>
                  <a:gd name="T5" fmla="*/ 564 h 564"/>
                  <a:gd name="T6" fmla="*/ 565 w 565"/>
                  <a:gd name="T7" fmla="*/ 564 h 564"/>
                  <a:gd name="T8" fmla="*/ 565 w 565"/>
                  <a:gd name="T9" fmla="*/ 0 h 564"/>
                  <a:gd name="T10" fmla="*/ 505 w 565"/>
                  <a:gd name="T11" fmla="*/ 0 h 564"/>
                </a:gdLst>
                <a:ahLst/>
                <a:cxnLst>
                  <a:cxn ang="0">
                    <a:pos x="T0" y="T1"/>
                  </a:cxn>
                  <a:cxn ang="0">
                    <a:pos x="T2" y="T3"/>
                  </a:cxn>
                  <a:cxn ang="0">
                    <a:pos x="T4" y="T5"/>
                  </a:cxn>
                  <a:cxn ang="0">
                    <a:pos x="T6" y="T7"/>
                  </a:cxn>
                  <a:cxn ang="0">
                    <a:pos x="T8" y="T9"/>
                  </a:cxn>
                  <a:cxn ang="0">
                    <a:pos x="T10" y="T11"/>
                  </a:cxn>
                </a:cxnLst>
                <a:rect l="0" t="0" r="r" b="b"/>
                <a:pathLst>
                  <a:path w="565" h="564">
                    <a:moveTo>
                      <a:pt x="505" y="0"/>
                    </a:moveTo>
                    <a:cubicBezTo>
                      <a:pt x="505" y="279"/>
                      <a:pt x="279" y="505"/>
                      <a:pt x="0" y="505"/>
                    </a:cubicBezTo>
                    <a:cubicBezTo>
                      <a:pt x="0" y="564"/>
                      <a:pt x="0" y="564"/>
                      <a:pt x="0" y="564"/>
                    </a:cubicBezTo>
                    <a:cubicBezTo>
                      <a:pt x="565" y="564"/>
                      <a:pt x="565" y="564"/>
                      <a:pt x="565" y="564"/>
                    </a:cubicBezTo>
                    <a:cubicBezTo>
                      <a:pt x="565" y="0"/>
                      <a:pt x="565" y="0"/>
                      <a:pt x="565" y="0"/>
                    </a:cubicBezTo>
                    <a:lnTo>
                      <a:pt x="50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82" name="Hexagon 181">
              <a:extLst>
                <a:ext uri="{FF2B5EF4-FFF2-40B4-BE49-F238E27FC236}">
                  <a16:creationId xmlns:a16="http://schemas.microsoft.com/office/drawing/2014/main" id="{DD2EDA6F-E221-4BB0-ACAF-882B9BC55FF5}"/>
                </a:ext>
              </a:extLst>
            </p:cNvPr>
            <p:cNvSpPr/>
            <p:nvPr/>
          </p:nvSpPr>
          <p:spPr>
            <a:xfrm rot="5400000">
              <a:off x="1903437" y="1400259"/>
              <a:ext cx="871270" cy="751093"/>
            </a:xfrm>
            <a:prstGeom prst="hexagon">
              <a:avLst/>
            </a:prstGeom>
            <a:solidFill>
              <a:schemeClr val="bg1">
                <a:alpha val="50000"/>
              </a:schemeClr>
            </a:solidFill>
            <a:ln>
              <a:solidFill>
                <a:srgbClr val="B29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solidFill>
                    <a:srgbClr val="44546A"/>
                  </a:solidFill>
                </a:ln>
                <a:solidFill>
                  <a:prstClr val="white"/>
                </a:solidFill>
                <a:effectLst/>
                <a:uLnTx/>
                <a:uFillTx/>
                <a:latin typeface="Segoe UI"/>
                <a:ea typeface="+mn-ea"/>
                <a:cs typeface="+mn-cs"/>
              </a:endParaRPr>
            </a:p>
          </p:txBody>
        </p:sp>
      </p:grpSp>
      <p:cxnSp>
        <p:nvCxnSpPr>
          <p:cNvPr id="189" name="Straight Connector 188">
            <a:extLst>
              <a:ext uri="{FF2B5EF4-FFF2-40B4-BE49-F238E27FC236}">
                <a16:creationId xmlns:a16="http://schemas.microsoft.com/office/drawing/2014/main" id="{4292C474-F2DC-425E-9611-D88921A19098}"/>
              </a:ext>
            </a:extLst>
          </p:cNvPr>
          <p:cNvCxnSpPr>
            <a:cxnSpLocks/>
          </p:cNvCxnSpPr>
          <p:nvPr/>
        </p:nvCxnSpPr>
        <p:spPr>
          <a:xfrm>
            <a:off x="4256287"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B20B432-0E94-42D1-A8AF-7D3422A9B249}"/>
              </a:ext>
            </a:extLst>
          </p:cNvPr>
          <p:cNvCxnSpPr>
            <a:cxnSpLocks/>
          </p:cNvCxnSpPr>
          <p:nvPr/>
        </p:nvCxnSpPr>
        <p:spPr>
          <a:xfrm>
            <a:off x="8043856" y="5044200"/>
            <a:ext cx="3703320" cy="0"/>
          </a:xfrm>
          <a:prstGeom prst="line">
            <a:avLst/>
          </a:prstGeom>
          <a:ln w="38100">
            <a:solidFill>
              <a:srgbClr val="652D90"/>
            </a:solidFill>
          </a:ln>
        </p:spPr>
        <p:style>
          <a:lnRef idx="1">
            <a:schemeClr val="accent1"/>
          </a:lnRef>
          <a:fillRef idx="0">
            <a:schemeClr val="accent1"/>
          </a:fillRef>
          <a:effectRef idx="0">
            <a:schemeClr val="accent1"/>
          </a:effectRef>
          <a:fontRef idx="minor">
            <a:schemeClr val="tx1"/>
          </a:fontRef>
        </p:style>
      </p:cxnSp>
      <p:grpSp>
        <p:nvGrpSpPr>
          <p:cNvPr id="199" name="Group 198">
            <a:extLst>
              <a:ext uri="{FF2B5EF4-FFF2-40B4-BE49-F238E27FC236}">
                <a16:creationId xmlns:a16="http://schemas.microsoft.com/office/drawing/2014/main" id="{BD435F79-03CE-44F6-BD00-23A915EC7357}"/>
              </a:ext>
            </a:extLst>
          </p:cNvPr>
          <p:cNvGrpSpPr/>
          <p:nvPr/>
        </p:nvGrpSpPr>
        <p:grpSpPr>
          <a:xfrm>
            <a:off x="3432087" y="4483855"/>
            <a:ext cx="692239" cy="611843"/>
            <a:chOff x="3299460" y="3882763"/>
            <a:chExt cx="692239" cy="611843"/>
          </a:xfrm>
        </p:grpSpPr>
        <p:sp>
          <p:nvSpPr>
            <p:cNvPr id="193" name="Arc 192">
              <a:extLst>
                <a:ext uri="{FF2B5EF4-FFF2-40B4-BE49-F238E27FC236}">
                  <a16:creationId xmlns:a16="http://schemas.microsoft.com/office/drawing/2014/main" id="{2168EDEB-AADB-43E9-A0F2-BD351FF6142B}"/>
                </a:ext>
              </a:extLst>
            </p:cNvPr>
            <p:cNvSpPr/>
            <p:nvPr/>
          </p:nvSpPr>
          <p:spPr>
            <a:xfrm>
              <a:off x="3299460" y="3996766"/>
              <a:ext cx="497840" cy="497840"/>
            </a:xfrm>
            <a:prstGeom prst="arc">
              <a:avLst>
                <a:gd name="adj1" fmla="val 21003541"/>
                <a:gd name="adj2" fmla="val 18137012"/>
              </a:avLst>
            </a:prstGeom>
            <a:noFill/>
            <a:ln cap="rnd">
              <a:solidFill>
                <a:srgbClr val="00B05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6E44F292-D425-4BA0-9FB2-80328E2861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endParaRPr kumimoji="0" lang="en-US" sz="6600" b="0" i="0" u="none" strike="noStrike" kern="1200" cap="none" spc="0" normalizeH="0" baseline="0" noProof="0">
                <a:ln>
                  <a:noFill/>
                </a:ln>
                <a:solidFill>
                  <a:srgbClr val="00B050"/>
                </a:solidFill>
                <a:effectLst/>
                <a:uLnTx/>
                <a:uFillTx/>
                <a:latin typeface="SegoeUI"/>
                <a:ea typeface="+mn-ea"/>
                <a:cs typeface="+mn-cs"/>
              </a:endParaRPr>
            </a:p>
          </p:txBody>
        </p:sp>
      </p:grpSp>
      <p:grpSp>
        <p:nvGrpSpPr>
          <p:cNvPr id="200" name="Group 199">
            <a:extLst>
              <a:ext uri="{FF2B5EF4-FFF2-40B4-BE49-F238E27FC236}">
                <a16:creationId xmlns:a16="http://schemas.microsoft.com/office/drawing/2014/main" id="{ABA1593A-C60A-4AA2-83A1-0DF16691C44B}"/>
              </a:ext>
            </a:extLst>
          </p:cNvPr>
          <p:cNvGrpSpPr/>
          <p:nvPr/>
        </p:nvGrpSpPr>
        <p:grpSpPr>
          <a:xfrm>
            <a:off x="10940550" y="4312405"/>
            <a:ext cx="692239" cy="611843"/>
            <a:chOff x="3299460" y="3882763"/>
            <a:chExt cx="692239" cy="611843"/>
          </a:xfrm>
        </p:grpSpPr>
        <p:sp>
          <p:nvSpPr>
            <p:cNvPr id="201" name="Arc 200">
              <a:extLst>
                <a:ext uri="{FF2B5EF4-FFF2-40B4-BE49-F238E27FC236}">
                  <a16:creationId xmlns:a16="http://schemas.microsoft.com/office/drawing/2014/main" id="{6D419598-286A-4714-B726-65FEAE396149}"/>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E6B8BDF4-C7B3-456A-BB77-7DB1FF2017ED}"/>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3" name="Rectangle 202">
            <a:extLst>
              <a:ext uri="{FF2B5EF4-FFF2-40B4-BE49-F238E27FC236}">
                <a16:creationId xmlns:a16="http://schemas.microsoft.com/office/drawing/2014/main" id="{70B0DB4D-297F-48C9-944D-4D26108B7FA5}"/>
              </a:ext>
            </a:extLst>
          </p:cNvPr>
          <p:cNvSpPr>
            <a:spLocks/>
          </p:cNvSpPr>
          <p:nvPr/>
        </p:nvSpPr>
        <p:spPr>
          <a:xfrm>
            <a:off x="468718" y="5164153"/>
            <a:ext cx="3703320"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IN" sz="2000" b="0" i="0" u="none" strike="noStrike" kern="1200" cap="none" spc="0" normalizeH="0" baseline="0" noProof="0">
                <a:ln>
                  <a:noFill/>
                </a:ln>
                <a:solidFill>
                  <a:srgbClr val="CF588E"/>
                </a:solidFill>
                <a:effectLst/>
                <a:uLnTx/>
                <a:uFillTx/>
                <a:latin typeface="Segoe UI Semibold"/>
                <a:ea typeface="+mn-ea"/>
                <a:cs typeface="+mn-cs"/>
              </a:rPr>
              <a:t>30 minutes</a:t>
            </a:r>
          </a:p>
        </p:txBody>
      </p:sp>
      <p:sp>
        <p:nvSpPr>
          <p:cNvPr id="204" name="Rectangle 203">
            <a:extLst>
              <a:ext uri="{FF2B5EF4-FFF2-40B4-BE49-F238E27FC236}">
                <a16:creationId xmlns:a16="http://schemas.microsoft.com/office/drawing/2014/main" id="{A034055B-6D85-4A46-982B-834EE4A51573}"/>
              </a:ext>
            </a:extLst>
          </p:cNvPr>
          <p:cNvSpPr>
            <a:spLocks/>
          </p:cNvSpPr>
          <p:nvPr/>
        </p:nvSpPr>
        <p:spPr>
          <a:xfrm>
            <a:off x="9216324" y="5164153"/>
            <a:ext cx="1358385"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dirty="0">
                <a:ln>
                  <a:noFill/>
                </a:ln>
                <a:solidFill>
                  <a:srgbClr val="CF588E"/>
                </a:solidFill>
                <a:effectLst/>
                <a:uLnTx/>
                <a:uFillTx/>
                <a:latin typeface="Segoe UI Semibold"/>
                <a:ea typeface="+mn-ea"/>
                <a:cs typeface="+mn-cs"/>
              </a:rPr>
              <a:t>4-8 weeks</a:t>
            </a:r>
          </a:p>
        </p:txBody>
      </p:sp>
      <p:sp>
        <p:nvSpPr>
          <p:cNvPr id="205" name="Rectangle 204">
            <a:extLst>
              <a:ext uri="{FF2B5EF4-FFF2-40B4-BE49-F238E27FC236}">
                <a16:creationId xmlns:a16="http://schemas.microsoft.com/office/drawing/2014/main" id="{3CBBA1D1-BED6-4C6E-A24F-3D74A623918A}"/>
              </a:ext>
            </a:extLst>
          </p:cNvPr>
          <p:cNvSpPr>
            <a:spLocks/>
          </p:cNvSpPr>
          <p:nvPr/>
        </p:nvSpPr>
        <p:spPr>
          <a:xfrm>
            <a:off x="5398459" y="5164153"/>
            <a:ext cx="1418979" cy="40011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t">
            <a:spAutoFit/>
          </a:bodyPr>
          <a:lstStyle/>
          <a:p>
            <a:pPr marL="0" marR="0" lvl="0" indent="0" algn="ctr" defTabSz="914400" rtl="0" eaLnBrk="1" fontAlgn="auto" latinLnBrk="0" hangingPunct="1">
              <a:lnSpc>
                <a:spcPct val="100000"/>
              </a:lnSpc>
              <a:spcBef>
                <a:spcPts val="200"/>
              </a:spcBef>
              <a:spcAft>
                <a:spcPts val="400"/>
              </a:spcAft>
              <a:buClrTx/>
              <a:buSzTx/>
              <a:buFontTx/>
              <a:buNone/>
              <a:tabLst/>
              <a:defRPr/>
            </a:pPr>
            <a:r>
              <a:rPr kumimoji="0" lang="en-US" sz="2000" b="0" i="0" u="none" strike="noStrike" kern="1200" cap="none" spc="0" normalizeH="0" baseline="0" noProof="0">
                <a:ln>
                  <a:noFill/>
                </a:ln>
                <a:solidFill>
                  <a:srgbClr val="CF588E"/>
                </a:solidFill>
                <a:effectLst/>
                <a:uLnTx/>
                <a:uFillTx/>
                <a:latin typeface="Segoe UI Semibold"/>
                <a:ea typeface="+mn-ea"/>
                <a:cs typeface="+mn-cs"/>
              </a:rPr>
              <a:t>1 or 2 days</a:t>
            </a:r>
          </a:p>
        </p:txBody>
      </p:sp>
      <p:grpSp>
        <p:nvGrpSpPr>
          <p:cNvPr id="74" name="Group 73">
            <a:extLst>
              <a:ext uri="{FF2B5EF4-FFF2-40B4-BE49-F238E27FC236}">
                <a16:creationId xmlns:a16="http://schemas.microsoft.com/office/drawing/2014/main" id="{175AC498-B204-4D80-8195-9FE40C06C9C4}"/>
              </a:ext>
            </a:extLst>
          </p:cNvPr>
          <p:cNvGrpSpPr/>
          <p:nvPr/>
        </p:nvGrpSpPr>
        <p:grpSpPr>
          <a:xfrm>
            <a:off x="7152981" y="4312405"/>
            <a:ext cx="692239" cy="611843"/>
            <a:chOff x="3299460" y="3882763"/>
            <a:chExt cx="692239" cy="611843"/>
          </a:xfrm>
        </p:grpSpPr>
        <p:sp>
          <p:nvSpPr>
            <p:cNvPr id="75" name="Arc 74">
              <a:extLst>
                <a:ext uri="{FF2B5EF4-FFF2-40B4-BE49-F238E27FC236}">
                  <a16:creationId xmlns:a16="http://schemas.microsoft.com/office/drawing/2014/main" id="{19BFAD6B-F59B-4425-A6B3-E73CD08A7F80}"/>
                </a:ext>
              </a:extLst>
            </p:cNvPr>
            <p:cNvSpPr/>
            <p:nvPr/>
          </p:nvSpPr>
          <p:spPr>
            <a:xfrm>
              <a:off x="3299460" y="3996766"/>
              <a:ext cx="497840" cy="497840"/>
            </a:xfrm>
            <a:prstGeom prst="arc">
              <a:avLst>
                <a:gd name="adj1" fmla="val 21003541"/>
                <a:gd name="adj2" fmla="val 18137012"/>
              </a:avLst>
            </a:pr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A6969E2-A939-4318-8135-07087244D2D8}"/>
                </a:ext>
              </a:extLst>
            </p:cNvPr>
            <p:cNvSpPr>
              <a:spLocks/>
            </p:cNvSpPr>
            <p:nvPr/>
          </p:nvSpPr>
          <p:spPr>
            <a:xfrm>
              <a:off x="3424031" y="3882763"/>
              <a:ext cx="567668" cy="539019"/>
            </a:xfrm>
            <a:custGeom>
              <a:avLst/>
              <a:gdLst/>
              <a:ahLst/>
              <a:cxnLst/>
              <a:rect l="l" t="t" r="r" b="b"/>
              <a:pathLst>
                <a:path w="567668" h="539019">
                  <a:moveTo>
                    <a:pt x="553343" y="0"/>
                  </a:moveTo>
                  <a:lnTo>
                    <a:pt x="567668" y="20464"/>
                  </a:lnTo>
                  <a:cubicBezTo>
                    <a:pt x="509278" y="64393"/>
                    <a:pt x="444339" y="132061"/>
                    <a:pt x="372852" y="223466"/>
                  </a:cubicBezTo>
                  <a:cubicBezTo>
                    <a:pt x="301365" y="314871"/>
                    <a:pt x="246794" y="400274"/>
                    <a:pt x="209141" y="479673"/>
                  </a:cubicBezTo>
                  <a:lnTo>
                    <a:pt x="178854" y="500137"/>
                  </a:lnTo>
                  <a:cubicBezTo>
                    <a:pt x="153752" y="517600"/>
                    <a:pt x="136699" y="530560"/>
                    <a:pt x="127695" y="539019"/>
                  </a:cubicBezTo>
                  <a:cubicBezTo>
                    <a:pt x="124148" y="526195"/>
                    <a:pt x="116371" y="505185"/>
                    <a:pt x="104366" y="475990"/>
                  </a:cubicBezTo>
                  <a:lnTo>
                    <a:pt x="92906" y="449387"/>
                  </a:lnTo>
                  <a:cubicBezTo>
                    <a:pt x="76535" y="411188"/>
                    <a:pt x="61324" y="382948"/>
                    <a:pt x="47272" y="364666"/>
                  </a:cubicBezTo>
                  <a:cubicBezTo>
                    <a:pt x="33220" y="346385"/>
                    <a:pt x="17463" y="334244"/>
                    <a:pt x="0" y="328241"/>
                  </a:cubicBezTo>
                  <a:cubicBezTo>
                    <a:pt x="29468" y="297136"/>
                    <a:pt x="56480" y="281583"/>
                    <a:pt x="81037" y="281583"/>
                  </a:cubicBezTo>
                  <a:cubicBezTo>
                    <a:pt x="102047" y="281583"/>
                    <a:pt x="125375" y="310096"/>
                    <a:pt x="151024" y="367122"/>
                  </a:cubicBezTo>
                  <a:lnTo>
                    <a:pt x="163711" y="395772"/>
                  </a:lnTo>
                  <a:cubicBezTo>
                    <a:pt x="209823" y="318009"/>
                    <a:pt x="269032" y="242429"/>
                    <a:pt x="341337" y="169032"/>
                  </a:cubicBezTo>
                  <a:cubicBezTo>
                    <a:pt x="413643" y="95635"/>
                    <a:pt x="484312" y="39291"/>
                    <a:pt x="553343" y="0"/>
                  </a:cubicBezTo>
                  <a:close/>
                </a:path>
              </a:pathLst>
            </a:custGeom>
            <a:noFill/>
            <a:ln w="19050" cap="rnd">
              <a:solidFill>
                <a:srgbClr val="00B050"/>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33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rXJA4KC_iI1tElP1gDUPgQ"/>
</p:tagLst>
</file>

<file path=ppt/theme/theme1.xml><?xml version="1.0" encoding="utf-8"?>
<a:theme xmlns:a="http://schemas.openxmlformats.org/drawingml/2006/main" name="1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2.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3.xml><?xml version="1.0" encoding="utf-8"?>
<a:theme xmlns:a="http://schemas.openxmlformats.org/drawingml/2006/main" name="2_Azure w/ EA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69385662-CCA0-4D21-BDCF-92EBA6819AFB}" vid="{851D7F3F-0CEE-4045-BBE1-8C5C540A21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122</TotalTime>
  <Words>2102</Words>
  <Application>Microsoft Office PowerPoint</Application>
  <PresentationFormat>Widescreen</PresentationFormat>
  <Paragraphs>151</Paragraphs>
  <Slides>10</Slides>
  <Notes>5</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10</vt:i4>
      </vt:variant>
    </vt:vector>
  </HeadingPairs>
  <TitlesOfParts>
    <vt:vector size="21" baseType="lpstr">
      <vt:lpstr>-apple-system</vt:lpstr>
      <vt:lpstr>Arial</vt:lpstr>
      <vt:lpstr>Calibri</vt:lpstr>
      <vt:lpstr>Segoe UI</vt:lpstr>
      <vt:lpstr>Segoe UI Semibold</vt:lpstr>
      <vt:lpstr>SegoeUI</vt:lpstr>
      <vt:lpstr>Wingdings</vt:lpstr>
      <vt:lpstr>1_Azure w/ EAE</vt:lpstr>
      <vt:lpstr>3_Azure black</vt:lpstr>
      <vt:lpstr>2_Azure w/ EAE</vt:lpstr>
      <vt:lpstr>think-cell Slide</vt:lpstr>
      <vt:lpstr>GPT Azure Search Engine</vt:lpstr>
      <vt:lpstr>The Need for Better Document &amp; Knowledge Management</vt:lpstr>
      <vt:lpstr>Common applications of cognitive search</vt:lpstr>
      <vt:lpstr>GPT Azure Search Engine</vt:lpstr>
      <vt:lpstr>The Benefits</vt:lpstr>
      <vt:lpstr>2 Day Workshop Agenda</vt:lpstr>
      <vt:lpstr>The Prerequisites </vt:lpstr>
      <vt:lpstr>MVP Architecture </vt:lpstr>
      <vt:lpstr>Next steps: How to engage?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Heseltine</dc:creator>
  <cp:lastModifiedBy>Julia Heseltine</cp:lastModifiedBy>
  <cp:revision>8</cp:revision>
  <dcterms:created xsi:type="dcterms:W3CDTF">2023-03-19T17:22:50Z</dcterms:created>
  <dcterms:modified xsi:type="dcterms:W3CDTF">2023-03-20T03:19:00Z</dcterms:modified>
</cp:coreProperties>
</file>